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3B0C"/>
    <a:srgbClr val="B7420D"/>
    <a:srgbClr val="EE5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57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AA012-C734-44F3-B99A-AD15D9E68FFA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6F1B3-F6EA-4F2B-9DA9-46E07CE82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65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7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14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800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3618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692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165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79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519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62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32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09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41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48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97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38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81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72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ECB573-BFAE-4813-BEF9-2D9E2E8C9D28}" type="datetimeFigureOut">
              <a:rPr lang="it-IT" smtClean="0"/>
              <a:t>02/03/2022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153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0F19AF5-7833-42A8-8833-DCD4580C4021}"/>
              </a:ext>
            </a:extLst>
          </p:cNvPr>
          <p:cNvSpPr txBox="1"/>
          <p:nvPr/>
        </p:nvSpPr>
        <p:spPr>
          <a:xfrm>
            <a:off x="570391" y="4820016"/>
            <a:ext cx="282087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4500880" algn="ctr"/>
              </a:tabLst>
            </a:pPr>
            <a:r>
              <a:rPr lang="it-IT" sz="1600" b="1" i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                Relatore	</a:t>
            </a:r>
            <a:endParaRPr lang="it-IT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…………………</a:t>
            </a:r>
            <a:endParaRPr lang="it-IT" sz="16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9A184DB-5E69-4DD3-A30F-CB4B6D048607}"/>
              </a:ext>
            </a:extLst>
          </p:cNvPr>
          <p:cNvSpPr txBox="1"/>
          <p:nvPr/>
        </p:nvSpPr>
        <p:spPr>
          <a:xfrm>
            <a:off x="8987316" y="4373672"/>
            <a:ext cx="181104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4500880" algn="ctr"/>
              </a:tabLst>
            </a:pPr>
            <a:r>
              <a:rPr lang="it-IT" sz="1600" b="1" i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                                                                                  Candidato</a:t>
            </a:r>
          </a:p>
          <a:p>
            <a:pPr algn="ctr">
              <a:spcAft>
                <a:spcPts val="600"/>
              </a:spcAft>
              <a:tabLst>
                <a:tab pos="4500880" algn="ctr"/>
              </a:tabLst>
            </a:pPr>
            <a:r>
              <a:rPr lang="it-IT" sz="1600" b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	</a:t>
            </a:r>
            <a:r>
              <a:rPr lang="it-IT" sz="16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………………………</a:t>
            </a:r>
          </a:p>
          <a:p>
            <a:pPr algn="ctr">
              <a:tabLst>
                <a:tab pos="4500880" algn="ctr"/>
              </a:tabLst>
            </a:pPr>
            <a:r>
              <a:rPr lang="it-IT" sz="1600" dirty="0">
                <a:latin typeface="Goudy Old Style" panose="02020502050305020303" pitchFamily="18" charset="0"/>
                <a:ea typeface="Times New Roman" panose="02020603050405020304" pitchFamily="18" charset="0"/>
              </a:rPr>
              <a:t>   m</a:t>
            </a:r>
            <a:r>
              <a:rPr lang="it-IT" sz="16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atricola </a:t>
            </a:r>
            <a:r>
              <a:rPr lang="it-IT" sz="1600" dirty="0">
                <a:latin typeface="Goudy Old Style" panose="02020502050305020303" pitchFamily="18" charset="0"/>
                <a:ea typeface="Times New Roman" panose="02020603050405020304" pitchFamily="18" charset="0"/>
              </a:rPr>
              <a:t>…….</a:t>
            </a:r>
            <a:r>
              <a:rPr lang="it-IT" sz="16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77CA8ED-4851-4A2F-B9A7-E558CE822A6B}"/>
              </a:ext>
            </a:extLst>
          </p:cNvPr>
          <p:cNvSpPr txBox="1"/>
          <p:nvPr/>
        </p:nvSpPr>
        <p:spPr>
          <a:xfrm>
            <a:off x="5246055" y="4989225"/>
            <a:ext cx="1873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Goudy Old Style" panose="02020502050305020303" pitchFamily="18" charset="0"/>
              </a:rPr>
              <a:t>25 novembre 2021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F9FDE7C-0DE5-486A-BAFD-643AF7979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64" y="568937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CDF3578-0741-430C-A8FA-3457A9796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688" y="6061977"/>
            <a:ext cx="27286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Anno Accademico </a:t>
            </a:r>
            <a:r>
              <a:rPr lang="it-IT" altLang="it-IT" sz="1600" dirty="0"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…….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it-IT" altLang="it-IT" sz="1600" dirty="0"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………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Connettore 1 5">
            <a:extLst>
              <a:ext uri="{FF2B5EF4-FFF2-40B4-BE49-F238E27FC236}">
                <a16:creationId xmlns:a16="http://schemas.microsoft.com/office/drawing/2014/main" id="{1840E556-1BC8-4E37-A423-D8D4C097DA56}"/>
              </a:ext>
            </a:extLst>
          </p:cNvPr>
          <p:cNvCxnSpPr/>
          <p:nvPr/>
        </p:nvCxnSpPr>
        <p:spPr>
          <a:xfrm>
            <a:off x="3047526" y="6061977"/>
            <a:ext cx="593979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FF43078-A4A5-466F-944A-27C7FDC524E5}"/>
              </a:ext>
            </a:extLst>
          </p:cNvPr>
          <p:cNvSpPr txBox="1"/>
          <p:nvPr/>
        </p:nvSpPr>
        <p:spPr>
          <a:xfrm>
            <a:off x="3088377" y="3424857"/>
            <a:ext cx="6201832" cy="437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200" b="1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“………………………………..”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75156B0-426A-454B-A672-A14763E79EA5}"/>
              </a:ext>
            </a:extLst>
          </p:cNvPr>
          <p:cNvSpPr txBox="1"/>
          <p:nvPr/>
        </p:nvSpPr>
        <p:spPr>
          <a:xfrm>
            <a:off x="2995084" y="3013662"/>
            <a:ext cx="6201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i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Tesi di Laurea Magistrale</a:t>
            </a:r>
            <a:endParaRPr lang="it-IT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E30F0F37-6858-4404-BBE3-DAE61EADA519}"/>
              </a:ext>
            </a:extLst>
          </p:cNvPr>
          <p:cNvSpPr txBox="1"/>
          <p:nvPr/>
        </p:nvSpPr>
        <p:spPr>
          <a:xfrm>
            <a:off x="2873468" y="165075"/>
            <a:ext cx="62018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Università della Calabria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Connettore 1 4">
            <a:extLst>
              <a:ext uri="{FF2B5EF4-FFF2-40B4-BE49-F238E27FC236}">
                <a16:creationId xmlns:a16="http://schemas.microsoft.com/office/drawing/2014/main" id="{EB3CC59C-DD29-46D1-BBC6-12BF96205E1F}"/>
              </a:ext>
            </a:extLst>
          </p:cNvPr>
          <p:cNvCxnSpPr/>
          <p:nvPr/>
        </p:nvCxnSpPr>
        <p:spPr>
          <a:xfrm>
            <a:off x="3004489" y="715139"/>
            <a:ext cx="593979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C58C0D0D-0D24-45CA-BE17-469FBBB5F505}"/>
              </a:ext>
            </a:extLst>
          </p:cNvPr>
          <p:cNvSpPr txBox="1"/>
          <p:nvPr/>
        </p:nvSpPr>
        <p:spPr>
          <a:xfrm>
            <a:off x="2873468" y="719680"/>
            <a:ext cx="6201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kern="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Dipartimento di Ingegneria Civile</a:t>
            </a:r>
            <a:r>
              <a:rPr lang="it-IT" sz="1650" b="1" kern="18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- DINCI</a:t>
            </a:r>
            <a:endParaRPr lang="it-IT" sz="14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F2A84DAB-F258-455E-813E-04E50FEDC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397" y="1175039"/>
            <a:ext cx="1360047" cy="950644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D87D9DCC-5784-4A06-94CE-0B4B8DF45240}"/>
              </a:ext>
            </a:extLst>
          </p:cNvPr>
          <p:cNvSpPr txBox="1"/>
          <p:nvPr/>
        </p:nvSpPr>
        <p:spPr>
          <a:xfrm>
            <a:off x="2879847" y="2159013"/>
            <a:ext cx="6201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Corso di Laurea Magistrale in Ingegneria Civile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D2873775-CFE5-4FF5-B180-8B4C15B1D976}"/>
              </a:ext>
            </a:extLst>
          </p:cNvPr>
          <p:cNvSpPr txBox="1"/>
          <p:nvPr/>
        </p:nvSpPr>
        <p:spPr>
          <a:xfrm>
            <a:off x="2936716" y="2559730"/>
            <a:ext cx="6201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Indirizzo Strutture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45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AA734DE-F41E-4820-AF58-5AB27E607618}"/>
              </a:ext>
            </a:extLst>
          </p:cNvPr>
          <p:cNvSpPr txBox="1"/>
          <p:nvPr/>
        </p:nvSpPr>
        <p:spPr>
          <a:xfrm>
            <a:off x="0" y="0"/>
            <a:ext cx="12192000" cy="804333"/>
          </a:xfrm>
          <a:prstGeom prst="rect">
            <a:avLst/>
          </a:prstGeom>
          <a:solidFill>
            <a:srgbClr val="A43B0C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1DEC14-CEB4-4DC2-A5F9-4671188D4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9784" cy="804333"/>
          </a:xfrm>
          <a:prstGeom prst="rect">
            <a:avLst/>
          </a:prstGeom>
        </p:spPr>
      </p:pic>
      <p:cxnSp>
        <p:nvCxnSpPr>
          <p:cNvPr id="7" name="Connettore 1 5">
            <a:extLst>
              <a:ext uri="{FF2B5EF4-FFF2-40B4-BE49-F238E27FC236}">
                <a16:creationId xmlns:a16="http://schemas.microsoft.com/office/drawing/2014/main" id="{AFF4499F-1E1D-49E6-A5CF-6282130818BC}"/>
              </a:ext>
            </a:extLst>
          </p:cNvPr>
          <p:cNvCxnSpPr>
            <a:cxnSpLocks/>
          </p:cNvCxnSpPr>
          <p:nvPr/>
        </p:nvCxnSpPr>
        <p:spPr>
          <a:xfrm>
            <a:off x="0" y="6527644"/>
            <a:ext cx="12192000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65B07517-C7EC-4B9E-AB72-1F2A4A3F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27644"/>
            <a:ext cx="58585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Dipartimento di Ingegneria Civile-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Unical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Seduta di laurea 25-11-2021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1D4B44-54BF-467A-9BF8-250A53B55F3D}"/>
              </a:ext>
            </a:extLst>
          </p:cNvPr>
          <p:cNvSpPr txBox="1"/>
          <p:nvPr/>
        </p:nvSpPr>
        <p:spPr>
          <a:xfrm>
            <a:off x="4710112" y="34892"/>
            <a:ext cx="3076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>
                <a:latin typeface="Goudy Old Style" panose="02020502050305020303" pitchFamily="18" charset="0"/>
              </a:rPr>
              <a:t>OBIETTIVI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8D35365-06BC-429E-8561-AE760F722472}"/>
              </a:ext>
            </a:extLst>
          </p:cNvPr>
          <p:cNvSpPr txBox="1"/>
          <p:nvPr/>
        </p:nvSpPr>
        <p:spPr>
          <a:xfrm>
            <a:off x="574892" y="980135"/>
            <a:ext cx="11217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1-</a:t>
            </a: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VALUTARE GLI EFFETTI DEL FUOCO SU STRUTTURE STRATEGICHE QUALI GLI OSPEDALI:</a:t>
            </a:r>
          </a:p>
          <a:p>
            <a:pPr marL="285750" indent="-285750">
              <a:buFontTx/>
              <a:buChar char="-"/>
            </a:pPr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METODO DELL’ISOTERMA 500° C: </a:t>
            </a: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effetti della fase di riscaldamento;</a:t>
            </a:r>
          </a:p>
          <a:p>
            <a:pPr marL="285750" indent="-285750">
              <a:buFontTx/>
              <a:buChar char="-"/>
            </a:pPr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METODO DELLA RESISTENZA RESIDUA: </a:t>
            </a: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effetti della fase di raffreddamento, tenendo conto del raffreddamento lento dei compartimenti.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8695F54-2627-4890-930E-D7B5F1AF0FE3}"/>
              </a:ext>
            </a:extLst>
          </p:cNvPr>
          <p:cNvSpPr txBox="1"/>
          <p:nvPr/>
        </p:nvSpPr>
        <p:spPr>
          <a:xfrm>
            <a:off x="565612" y="2144275"/>
            <a:ext cx="11217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2- ANALIZZARE UN CASO STUDIO REALE DI UN PLESSO OSPEDALIERO VULNERABILE NEI    CONFRONTI DELL’AZIONE SISMICA: </a:t>
            </a: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IL PLESSO OSPEDALIERO DI MARATEA.</a:t>
            </a:r>
          </a:p>
          <a:p>
            <a:endParaRPr lang="it-IT" sz="1600" dirty="0">
              <a:solidFill>
                <a:schemeClr val="bg1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E3B3955-C18B-4120-953C-902BD007F6D2}"/>
              </a:ext>
            </a:extLst>
          </p:cNvPr>
          <p:cNvSpPr txBox="1"/>
          <p:nvPr/>
        </p:nvSpPr>
        <p:spPr>
          <a:xfrm>
            <a:off x="565612" y="3907576"/>
            <a:ext cx="11217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4- PROGETTARE UN INTERVENTO DI ADEGUAMENTO SISMICO PER LA STRUTTURA IN ESAME PREVEDENDO L’UTILIZZO DI ISOLATORI A PENDOLO SCORREVOLE.</a:t>
            </a:r>
          </a:p>
          <a:p>
            <a:endParaRPr lang="it-IT" sz="1600" dirty="0">
              <a:solidFill>
                <a:schemeClr val="bg1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F5057B7-8CF0-4FD8-A1FF-2B45849E32C9}"/>
              </a:ext>
            </a:extLst>
          </p:cNvPr>
          <p:cNvSpPr txBox="1"/>
          <p:nvPr/>
        </p:nvSpPr>
        <p:spPr>
          <a:xfrm>
            <a:off x="565612" y="4719720"/>
            <a:ext cx="11217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5- EFFETTUARE ANALISI SISMICHE NON LINEARI SULLA STRUTTURA A BASE FISSA E SULLA STRUTTURA ISOLATA NELLE DIVERSE CONDIZIONI: 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struttura non esposta al fuoco;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struttura esposta a diversi scenari di incendio;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struttura interessata da diverse durate di esposizione al fuoco. </a:t>
            </a:r>
          </a:p>
          <a:p>
            <a:endParaRPr lang="it-IT" sz="1600" dirty="0">
              <a:solidFill>
                <a:schemeClr val="bg1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E4DC983-B20D-42EA-8B8E-E410EB798CA5}"/>
              </a:ext>
            </a:extLst>
          </p:cNvPr>
          <p:cNvSpPr txBox="1"/>
          <p:nvPr/>
        </p:nvSpPr>
        <p:spPr>
          <a:xfrm>
            <a:off x="565612" y="2909344"/>
            <a:ext cx="11217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3- EFFETTUARE L’ANALISI TERMICA DELL’EDIFICIO OSPEDALIERO NELLO STATO DI FATTO. </a:t>
            </a:r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CONFRONTARE I RISULTATI DEI DUE METODI UTILIZZATI PER LA VALUTAZIONE DELLA RESISTENZA </a:t>
            </a:r>
          </a:p>
          <a:p>
            <a:r>
              <a:rPr lang="it-IT" sz="1600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AL FUOCO. </a:t>
            </a:r>
          </a:p>
          <a:p>
            <a:endParaRPr lang="it-IT" sz="1600" dirty="0">
              <a:solidFill>
                <a:schemeClr val="bg1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C142A2C-6C9A-4C14-B774-22C4504E8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0682" y="6519446"/>
            <a:ext cx="36443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Candidato: …………..  …………..   ……………..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AA734DE-F41E-4820-AF58-5AB27E607618}"/>
              </a:ext>
            </a:extLst>
          </p:cNvPr>
          <p:cNvSpPr txBox="1"/>
          <p:nvPr/>
        </p:nvSpPr>
        <p:spPr>
          <a:xfrm>
            <a:off x="0" y="0"/>
            <a:ext cx="12192000" cy="804333"/>
          </a:xfrm>
          <a:prstGeom prst="rect">
            <a:avLst/>
          </a:prstGeom>
          <a:solidFill>
            <a:srgbClr val="A43B0C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1DEC14-CEB4-4DC2-A5F9-4671188D4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9784" cy="804333"/>
          </a:xfrm>
          <a:prstGeom prst="rect">
            <a:avLst/>
          </a:prstGeom>
        </p:spPr>
      </p:pic>
      <p:cxnSp>
        <p:nvCxnSpPr>
          <p:cNvPr id="7" name="Connettore 1 5">
            <a:extLst>
              <a:ext uri="{FF2B5EF4-FFF2-40B4-BE49-F238E27FC236}">
                <a16:creationId xmlns:a16="http://schemas.microsoft.com/office/drawing/2014/main" id="{AFF4499F-1E1D-49E6-A5CF-6282130818BC}"/>
              </a:ext>
            </a:extLst>
          </p:cNvPr>
          <p:cNvCxnSpPr>
            <a:cxnSpLocks/>
          </p:cNvCxnSpPr>
          <p:nvPr/>
        </p:nvCxnSpPr>
        <p:spPr>
          <a:xfrm>
            <a:off x="0" y="6527644"/>
            <a:ext cx="12192000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65B07517-C7EC-4B9E-AB72-1F2A4A3F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27644"/>
            <a:ext cx="58585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Dipartimento di Ingegneria Civile-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Unical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Seduta di laurea 25-11-2021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DD4261C-C32A-49DC-8FC6-C52DBDF7DBF6}"/>
              </a:ext>
            </a:extLst>
          </p:cNvPr>
          <p:cNvSpPr txBox="1"/>
          <p:nvPr/>
        </p:nvSpPr>
        <p:spPr>
          <a:xfrm>
            <a:off x="1149784" y="34892"/>
            <a:ext cx="11042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>
                <a:latin typeface="Goudy Old Style" panose="02020502050305020303" pitchFamily="18" charset="0"/>
              </a:rPr>
              <a:t>CONCLUSIONI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CBBA359-45C0-47B6-AC77-988DD4D53C10}"/>
              </a:ext>
            </a:extLst>
          </p:cNvPr>
          <p:cNvSpPr txBox="1"/>
          <p:nvPr/>
        </p:nvSpPr>
        <p:spPr>
          <a:xfrm>
            <a:off x="319119" y="1944569"/>
            <a:ext cx="1177426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L’azione del fuoco determina una riduzione di rigidezza e di resistenza degli elementi strutturali. Il metodo della resistenza residua è più cautelativo nei riguardi della riduzione di rigidezza, mentre non lo è sempre nei riguardi della riduzione di resistenza.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La struttura ospedaliera di Maratea, con elevata vulnerabilità sismica nell’attuale stato di fatto, presenta un aggravio del livello di danneggiamento in presenza di incendi di diversa durata.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La struttura ospedaliera adeguata mediante isolamento alla base presenta una notevole riduzione della vulnerabilità sismica sia in presenza che in assenza di fuoco.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Le analisi sismiche non lineari evidenziano che non sempre uno dei due metodi per la valutazione </a:t>
            </a:r>
            <a:r>
              <a:rPr lang="it-IT" sz="1400">
                <a:solidFill>
                  <a:schemeClr val="bg1"/>
                </a:solidFill>
                <a:latin typeface="Bookman Old Style" panose="02050604050505020204" pitchFamily="18" charset="0"/>
              </a:rPr>
              <a:t>della resistenza al </a:t>
            </a:r>
            <a:r>
              <a:rPr lang="it-IT" sz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fuoco risulta essere più cautelativo dell’altro. Localmente in termini di duttilità alcuni elementi si trovano in condizioni peggiori utilizzando il metodo dell’isoterma 500° C, altri con il metodo della resistenza residua (effetti di ridistribuzione della duttilità; effetti torsionali; effetti di riduzione della resistenza).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C142A2C-6C9A-4C14-B774-22C4504E8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7669" y="6527644"/>
            <a:ext cx="36443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Candidato: …………..  …………..   ……………..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5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AA734DE-F41E-4820-AF58-5AB27E607618}"/>
              </a:ext>
            </a:extLst>
          </p:cNvPr>
          <p:cNvSpPr txBox="1"/>
          <p:nvPr/>
        </p:nvSpPr>
        <p:spPr>
          <a:xfrm>
            <a:off x="0" y="0"/>
            <a:ext cx="12192000" cy="804333"/>
          </a:xfrm>
          <a:prstGeom prst="rect">
            <a:avLst/>
          </a:prstGeom>
          <a:solidFill>
            <a:srgbClr val="A43B0C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1DEC14-CEB4-4DC2-A5F9-4671188D4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9784" cy="804333"/>
          </a:xfrm>
          <a:prstGeom prst="rect">
            <a:avLst/>
          </a:prstGeom>
        </p:spPr>
      </p:pic>
      <p:cxnSp>
        <p:nvCxnSpPr>
          <p:cNvPr id="7" name="Connettore 1 5">
            <a:extLst>
              <a:ext uri="{FF2B5EF4-FFF2-40B4-BE49-F238E27FC236}">
                <a16:creationId xmlns:a16="http://schemas.microsoft.com/office/drawing/2014/main" id="{AFF4499F-1E1D-49E6-A5CF-6282130818BC}"/>
              </a:ext>
            </a:extLst>
          </p:cNvPr>
          <p:cNvCxnSpPr>
            <a:cxnSpLocks/>
          </p:cNvCxnSpPr>
          <p:nvPr/>
        </p:nvCxnSpPr>
        <p:spPr>
          <a:xfrm>
            <a:off x="0" y="6527644"/>
            <a:ext cx="12192000" cy="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65B07517-C7EC-4B9E-AB72-1F2A4A3F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27644"/>
            <a:ext cx="58585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Dipartimento di Ingegneria Civile-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Unical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Seduta di laurea 25-11-2021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DD4261C-C32A-49DC-8FC6-C52DBDF7DBF6}"/>
              </a:ext>
            </a:extLst>
          </p:cNvPr>
          <p:cNvSpPr txBox="1"/>
          <p:nvPr/>
        </p:nvSpPr>
        <p:spPr>
          <a:xfrm>
            <a:off x="1149784" y="34892"/>
            <a:ext cx="11042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>
                <a:latin typeface="Goudy Old Style" panose="02020502050305020303" pitchFamily="18" charset="0"/>
              </a:rPr>
              <a:t>UNIVERSITÀ DELLA CALABRIA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0B6C7D9-85CB-4AF7-9B63-F5E83891C4F2}"/>
              </a:ext>
            </a:extLst>
          </p:cNvPr>
          <p:cNvSpPr txBox="1"/>
          <p:nvPr/>
        </p:nvSpPr>
        <p:spPr>
          <a:xfrm>
            <a:off x="1721003" y="2037947"/>
            <a:ext cx="907868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dirty="0">
                <a:solidFill>
                  <a:schemeClr val="bg1"/>
                </a:solidFill>
                <a:latin typeface="Bookman Old Style" panose="02050604050505020204" pitchFamily="18" charset="0"/>
              </a:rPr>
              <a:t>GRAZIE PER L’ATTENZIONE!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EC142A2C-6C9A-4C14-B774-22C4504E8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7669" y="6519446"/>
            <a:ext cx="36443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Candidato: …………..  …………..   ……………..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66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Personalizzato 2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C58405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1405</TotalTime>
  <Words>415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Arial</vt:lpstr>
      <vt:lpstr>Bookman Old Style</vt:lpstr>
      <vt:lpstr>Calibri</vt:lpstr>
      <vt:lpstr>Century Gothic</vt:lpstr>
      <vt:lpstr>Goudy Old Style</vt:lpstr>
      <vt:lpstr>Times New Roman</vt:lpstr>
      <vt:lpstr>Wingdings</vt:lpstr>
      <vt:lpstr>Wingdings 3</vt:lpstr>
      <vt:lpstr>Ione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Gianfranco Salfi</cp:lastModifiedBy>
  <cp:revision>106</cp:revision>
  <dcterms:created xsi:type="dcterms:W3CDTF">2021-11-17T08:19:02Z</dcterms:created>
  <dcterms:modified xsi:type="dcterms:W3CDTF">2022-03-02T09:11:10Z</dcterms:modified>
</cp:coreProperties>
</file>