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6"/>
  </p:notesMasterIdLst>
  <p:sldIdLst>
    <p:sldId id="256" r:id="rId2"/>
    <p:sldId id="257" r:id="rId3"/>
    <p:sldId id="280" r:id="rId4"/>
    <p:sldId id="28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3B0C"/>
    <a:srgbClr val="B7420D"/>
    <a:srgbClr val="EE58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57" autoAdjust="0"/>
  </p:normalViewPr>
  <p:slideViewPr>
    <p:cSldViewPr snapToGrid="0">
      <p:cViewPr varScale="1">
        <p:scale>
          <a:sx n="107" d="100"/>
          <a:sy n="107" d="100"/>
        </p:scale>
        <p:origin x="750"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3AA012-C734-44F3-B99A-AD15D9E68FFA}" type="datetimeFigureOut">
              <a:rPr lang="it-IT" smtClean="0"/>
              <a:t>02/03/2022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66F1B3-F6EA-4F2B-9DA9-46E07CE82A81}" type="slidenum">
              <a:rPr lang="it-IT" smtClean="0"/>
              <a:t>‹N›</a:t>
            </a:fld>
            <a:endParaRPr lang="it-IT"/>
          </a:p>
        </p:txBody>
      </p:sp>
    </p:spTree>
    <p:extLst>
      <p:ext uri="{BB962C8B-B14F-4D97-AF65-F5344CB8AC3E}">
        <p14:creationId xmlns:p14="http://schemas.microsoft.com/office/powerpoint/2010/main" val="268465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146477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ECB573-BFAE-4813-BEF9-2D9E2E8C9D28}" type="datetimeFigureOut">
              <a:rPr lang="it-IT" smtClean="0"/>
              <a:t>02/03/2022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401914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972800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0836188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1827692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6011659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672791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656519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826625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20832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3774091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0ECB573-BFAE-4813-BEF9-2D9E2E8C9D28}" type="datetimeFigureOut">
              <a:rPr lang="it-IT" smtClean="0"/>
              <a:t>02/03/2022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13441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0ECB573-BFAE-4813-BEF9-2D9E2E8C9D28}" type="datetimeFigureOut">
              <a:rPr lang="it-IT" smtClean="0"/>
              <a:t>02/03/2022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449485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179971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3947387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60ECB573-BFAE-4813-BEF9-2D9E2E8C9D28}" type="datetimeFigureOut">
              <a:rPr lang="it-IT" smtClean="0"/>
              <a:t>02/03/2022</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3606812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0ECB573-BFAE-4813-BEF9-2D9E2E8C9D28}" type="datetimeFigureOut">
              <a:rPr lang="it-IT" smtClean="0"/>
              <a:t>02/03/2022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CD9357E-8C13-49F8-A21E-5552E1E05434}" type="slidenum">
              <a:rPr lang="it-IT" smtClean="0"/>
              <a:t>‹N›</a:t>
            </a:fld>
            <a:endParaRPr lang="it-IT"/>
          </a:p>
        </p:txBody>
      </p:sp>
    </p:spTree>
    <p:extLst>
      <p:ext uri="{BB962C8B-B14F-4D97-AF65-F5344CB8AC3E}">
        <p14:creationId xmlns:p14="http://schemas.microsoft.com/office/powerpoint/2010/main" val="2424726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0ECB573-BFAE-4813-BEF9-2D9E2E8C9D28}" type="datetimeFigureOut">
              <a:rPr lang="it-IT" smtClean="0"/>
              <a:t>02/03/2022</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CD9357E-8C13-49F8-A21E-5552E1E05434}" type="slidenum">
              <a:rPr lang="it-IT" smtClean="0"/>
              <a:t>‹N›</a:t>
            </a:fld>
            <a:endParaRPr lang="it-IT"/>
          </a:p>
        </p:txBody>
      </p:sp>
    </p:spTree>
    <p:extLst>
      <p:ext uri="{BB962C8B-B14F-4D97-AF65-F5344CB8AC3E}">
        <p14:creationId xmlns:p14="http://schemas.microsoft.com/office/powerpoint/2010/main" val="690153453"/>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asellaDiTesto 12">
            <a:extLst>
              <a:ext uri="{FF2B5EF4-FFF2-40B4-BE49-F238E27FC236}">
                <a16:creationId xmlns:a16="http://schemas.microsoft.com/office/drawing/2014/main" id="{F0F19AF5-7833-42A8-8833-DCD4580C4021}"/>
              </a:ext>
            </a:extLst>
          </p:cNvPr>
          <p:cNvSpPr txBox="1"/>
          <p:nvPr/>
        </p:nvSpPr>
        <p:spPr>
          <a:xfrm>
            <a:off x="570391" y="4820016"/>
            <a:ext cx="2820879" cy="661720"/>
          </a:xfrm>
          <a:prstGeom prst="rect">
            <a:avLst/>
          </a:prstGeom>
          <a:noFill/>
        </p:spPr>
        <p:txBody>
          <a:bodyPr wrap="square">
            <a:spAutoFit/>
          </a:bodyPr>
          <a:lstStyle/>
          <a:p>
            <a:pPr algn="ctr">
              <a:spcAft>
                <a:spcPts val="600"/>
              </a:spcAft>
              <a:tabLst>
                <a:tab pos="4500880" algn="ctr"/>
              </a:tabLst>
            </a:pPr>
            <a:r>
              <a:rPr lang="it-IT" sz="1600" b="1" i="1" dirty="0">
                <a:effectLst/>
                <a:latin typeface="Goudy Old Style" panose="02020502050305020303" pitchFamily="18" charset="0"/>
                <a:ea typeface="Times New Roman" panose="02020603050405020304" pitchFamily="18" charset="0"/>
              </a:rPr>
              <a:t>                 Relatore	</a:t>
            </a:r>
            <a:endParaRPr lang="it-IT" sz="1600" b="1" dirty="0">
              <a:effectLst/>
              <a:latin typeface="Times New Roman" panose="02020603050405020304" pitchFamily="18" charset="0"/>
              <a:ea typeface="Times New Roman" panose="02020603050405020304" pitchFamily="18" charset="0"/>
            </a:endParaRPr>
          </a:p>
          <a:p>
            <a:pPr algn="ctr"/>
            <a:r>
              <a:rPr lang="it-IT" sz="1600" dirty="0">
                <a:effectLst/>
                <a:latin typeface="Goudy Old Style" panose="02020502050305020303" pitchFamily="18" charset="0"/>
                <a:ea typeface="Calibri" panose="020F0502020204030204" pitchFamily="34" charset="0"/>
                <a:cs typeface="Times New Roman" panose="02020603050405020304" pitchFamily="18" charset="0"/>
              </a:rPr>
              <a:t>Prof. ………………….</a:t>
            </a:r>
            <a:endParaRPr lang="it-IT" sz="1600" dirty="0"/>
          </a:p>
        </p:txBody>
      </p:sp>
      <p:sp>
        <p:nvSpPr>
          <p:cNvPr id="15" name="CasellaDiTesto 14">
            <a:extLst>
              <a:ext uri="{FF2B5EF4-FFF2-40B4-BE49-F238E27FC236}">
                <a16:creationId xmlns:a16="http://schemas.microsoft.com/office/drawing/2014/main" id="{F9A184DB-5E69-4DD3-A30F-CB4B6D048607}"/>
              </a:ext>
            </a:extLst>
          </p:cNvPr>
          <p:cNvSpPr txBox="1"/>
          <p:nvPr/>
        </p:nvSpPr>
        <p:spPr>
          <a:xfrm>
            <a:off x="8987316" y="4373672"/>
            <a:ext cx="1811047" cy="1231106"/>
          </a:xfrm>
          <a:prstGeom prst="rect">
            <a:avLst/>
          </a:prstGeom>
          <a:noFill/>
        </p:spPr>
        <p:txBody>
          <a:bodyPr wrap="square">
            <a:spAutoFit/>
          </a:bodyPr>
          <a:lstStyle/>
          <a:p>
            <a:pPr algn="ctr">
              <a:spcAft>
                <a:spcPts val="600"/>
              </a:spcAft>
              <a:tabLst>
                <a:tab pos="4500880" algn="ctr"/>
              </a:tabLst>
            </a:pPr>
            <a:r>
              <a:rPr lang="it-IT" sz="1600" b="1" i="1" dirty="0">
                <a:effectLst/>
                <a:latin typeface="Goudy Old Style" panose="02020502050305020303" pitchFamily="18" charset="0"/>
                <a:ea typeface="Times New Roman" panose="02020603050405020304" pitchFamily="18" charset="0"/>
              </a:rPr>
              <a:t>                                                                                   Candidato</a:t>
            </a:r>
          </a:p>
          <a:p>
            <a:pPr algn="ctr">
              <a:spcAft>
                <a:spcPts val="600"/>
              </a:spcAft>
              <a:tabLst>
                <a:tab pos="4500880" algn="ctr"/>
              </a:tabLst>
            </a:pPr>
            <a:r>
              <a:rPr lang="it-IT" sz="1600" b="1" dirty="0">
                <a:effectLst/>
                <a:latin typeface="Goudy Old Style" panose="02020502050305020303" pitchFamily="18" charset="0"/>
                <a:ea typeface="Times New Roman" panose="02020603050405020304" pitchFamily="18" charset="0"/>
              </a:rPr>
              <a:t>……………</a:t>
            </a:r>
            <a:endParaRPr lang="it-IT" sz="1600" dirty="0">
              <a:effectLst/>
              <a:latin typeface="Goudy Old Style" panose="02020502050305020303" pitchFamily="18" charset="0"/>
              <a:ea typeface="Times New Roman" panose="02020603050405020304" pitchFamily="18" charset="0"/>
            </a:endParaRPr>
          </a:p>
          <a:p>
            <a:pPr algn="ctr">
              <a:tabLst>
                <a:tab pos="4500880" algn="ctr"/>
              </a:tabLst>
            </a:pPr>
            <a:r>
              <a:rPr lang="it-IT" sz="1600" dirty="0">
                <a:latin typeface="Goudy Old Style" panose="02020502050305020303" pitchFamily="18" charset="0"/>
                <a:ea typeface="Times New Roman" panose="02020603050405020304" pitchFamily="18" charset="0"/>
              </a:rPr>
              <a:t>   m</a:t>
            </a:r>
            <a:r>
              <a:rPr lang="it-IT" sz="1600" dirty="0">
                <a:effectLst/>
                <a:latin typeface="Goudy Old Style" panose="02020502050305020303" pitchFamily="18" charset="0"/>
                <a:ea typeface="Times New Roman" panose="02020603050405020304" pitchFamily="18" charset="0"/>
              </a:rPr>
              <a:t>atricola </a:t>
            </a:r>
            <a:r>
              <a:rPr lang="it-IT" sz="1600" dirty="0">
                <a:latin typeface="Goudy Old Style" panose="02020502050305020303" pitchFamily="18" charset="0"/>
                <a:ea typeface="Times New Roman" panose="02020603050405020304" pitchFamily="18" charset="0"/>
              </a:rPr>
              <a:t>………..</a:t>
            </a:r>
            <a:endParaRPr lang="it-IT" sz="1600" dirty="0">
              <a:effectLst/>
              <a:latin typeface="Goudy Old Style" panose="02020502050305020303" pitchFamily="18" charset="0"/>
              <a:ea typeface="Times New Roman" panose="02020603050405020304" pitchFamily="18" charset="0"/>
            </a:endParaRPr>
          </a:p>
        </p:txBody>
      </p:sp>
      <p:sp>
        <p:nvSpPr>
          <p:cNvPr id="17" name="CasellaDiTesto 16">
            <a:extLst>
              <a:ext uri="{FF2B5EF4-FFF2-40B4-BE49-F238E27FC236}">
                <a16:creationId xmlns:a16="http://schemas.microsoft.com/office/drawing/2014/main" id="{B77CA8ED-4851-4A2F-B9A7-E558CE822A6B}"/>
              </a:ext>
            </a:extLst>
          </p:cNvPr>
          <p:cNvSpPr txBox="1"/>
          <p:nvPr/>
        </p:nvSpPr>
        <p:spPr>
          <a:xfrm>
            <a:off x="5246055" y="4989225"/>
            <a:ext cx="1873398" cy="369332"/>
          </a:xfrm>
          <a:prstGeom prst="rect">
            <a:avLst/>
          </a:prstGeom>
          <a:noFill/>
        </p:spPr>
        <p:txBody>
          <a:bodyPr wrap="none" rtlCol="0">
            <a:spAutoFit/>
          </a:bodyPr>
          <a:lstStyle/>
          <a:p>
            <a:r>
              <a:rPr lang="it-IT" dirty="0">
                <a:latin typeface="Goudy Old Style" panose="02020502050305020303" pitchFamily="18" charset="0"/>
              </a:rPr>
              <a:t>25 novembre 2021</a:t>
            </a:r>
          </a:p>
        </p:txBody>
      </p:sp>
      <p:sp>
        <p:nvSpPr>
          <p:cNvPr id="18" name="Rectangle 2">
            <a:extLst>
              <a:ext uri="{FF2B5EF4-FFF2-40B4-BE49-F238E27FC236}">
                <a16:creationId xmlns:a16="http://schemas.microsoft.com/office/drawing/2014/main" id="{4F9FDE7C-0DE5-486A-BAFD-643AF7979A62}"/>
              </a:ext>
            </a:extLst>
          </p:cNvPr>
          <p:cNvSpPr>
            <a:spLocks noChangeArrowheads="1"/>
          </p:cNvSpPr>
          <p:nvPr/>
        </p:nvSpPr>
        <p:spPr bwMode="auto">
          <a:xfrm>
            <a:off x="213064" y="568937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0" name="Rectangle 3">
            <a:extLst>
              <a:ext uri="{FF2B5EF4-FFF2-40B4-BE49-F238E27FC236}">
                <a16:creationId xmlns:a16="http://schemas.microsoft.com/office/drawing/2014/main" id="{7CDF3578-0741-430C-A8FA-3457A9796CA9}"/>
              </a:ext>
            </a:extLst>
          </p:cNvPr>
          <p:cNvSpPr>
            <a:spLocks noChangeArrowheads="1"/>
          </p:cNvSpPr>
          <p:nvPr/>
        </p:nvSpPr>
        <p:spPr bwMode="auto">
          <a:xfrm>
            <a:off x="4632302" y="6061977"/>
            <a:ext cx="29274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effectLst/>
                <a:latin typeface="Goudy Old Style" panose="02020502050305020303" pitchFamily="18" charset="0"/>
                <a:ea typeface="Calibri" panose="020F0502020204030204" pitchFamily="34" charset="0"/>
                <a:cs typeface="Times New Roman" panose="02020603050405020304" pitchFamily="18" charset="0"/>
              </a:rPr>
              <a:t>Anno Accademico </a:t>
            </a:r>
            <a:r>
              <a:rPr lang="it-IT" altLang="it-IT" sz="1600" dirty="0">
                <a:latin typeface="Goudy Old Style" panose="02020502050305020303" pitchFamily="18" charset="0"/>
                <a:ea typeface="Calibri" panose="020F0502020204030204" pitchFamily="34" charset="0"/>
                <a:cs typeface="Times New Roman" panose="02020603050405020304" pitchFamily="18" charset="0"/>
              </a:rPr>
              <a:t>………</a:t>
            </a:r>
            <a:r>
              <a:rPr kumimoji="0" lang="it-IT" altLang="it-IT" sz="1600" b="0" i="0" u="none" strike="noStrike" cap="none" normalizeH="0" baseline="0" dirty="0">
                <a:ln>
                  <a:noFill/>
                </a:ln>
                <a:effectLst/>
                <a:latin typeface="Goudy Old Style" panose="02020502050305020303" pitchFamily="18" charset="0"/>
                <a:ea typeface="Calibri" panose="020F0502020204030204" pitchFamily="34" charset="0"/>
                <a:cs typeface="Times New Roman" panose="02020603050405020304" pitchFamily="18" charset="0"/>
              </a:rPr>
              <a:t> / </a:t>
            </a:r>
            <a:r>
              <a:rPr lang="it-IT" altLang="it-IT" sz="1600" dirty="0">
                <a:latin typeface="Goudy Old Style" panose="02020502050305020303" pitchFamily="18" charset="0"/>
                <a:ea typeface="Calibri" panose="020F0502020204030204" pitchFamily="34" charset="0"/>
                <a:cs typeface="Times New Roman" panose="02020603050405020304" pitchFamily="18" charset="0"/>
              </a:rPr>
              <a:t>………..</a:t>
            </a:r>
            <a:endParaRPr kumimoji="0" lang="it-IT" altLang="it-IT" sz="1800" b="0" i="0" u="none" strike="noStrike" cap="none" normalizeH="0" baseline="0" dirty="0">
              <a:ln>
                <a:noFill/>
              </a:ln>
              <a:effectLst/>
              <a:latin typeface="Arial" panose="020B0604020202020204" pitchFamily="34" charset="0"/>
            </a:endParaRPr>
          </a:p>
        </p:txBody>
      </p:sp>
      <p:cxnSp>
        <p:nvCxnSpPr>
          <p:cNvPr id="21" name="Connettore 1 5">
            <a:extLst>
              <a:ext uri="{FF2B5EF4-FFF2-40B4-BE49-F238E27FC236}">
                <a16:creationId xmlns:a16="http://schemas.microsoft.com/office/drawing/2014/main" id="{1840E556-1BC8-4E37-A423-D8D4C097DA56}"/>
              </a:ext>
            </a:extLst>
          </p:cNvPr>
          <p:cNvCxnSpPr/>
          <p:nvPr/>
        </p:nvCxnSpPr>
        <p:spPr>
          <a:xfrm>
            <a:off x="3047526" y="6061977"/>
            <a:ext cx="5939790" cy="0"/>
          </a:xfrm>
          <a:prstGeom prst="line">
            <a:avLst/>
          </a:prstGeom>
          <a:noFill/>
          <a:ln w="12700" cap="flat" cmpd="sng" algn="ctr">
            <a:solidFill>
              <a:schemeClr val="tx1"/>
            </a:solidFill>
            <a:prstDash val="solid"/>
          </a:ln>
          <a:effectLst/>
        </p:spPr>
      </p:cxnSp>
      <p:sp>
        <p:nvSpPr>
          <p:cNvPr id="23" name="CasellaDiTesto 22">
            <a:extLst>
              <a:ext uri="{FF2B5EF4-FFF2-40B4-BE49-F238E27FC236}">
                <a16:creationId xmlns:a16="http://schemas.microsoft.com/office/drawing/2014/main" id="{DFF43078-A4A5-466F-944A-27C7FDC524E5}"/>
              </a:ext>
            </a:extLst>
          </p:cNvPr>
          <p:cNvSpPr txBox="1"/>
          <p:nvPr/>
        </p:nvSpPr>
        <p:spPr>
          <a:xfrm>
            <a:off x="3088377" y="3424857"/>
            <a:ext cx="6201832" cy="437940"/>
          </a:xfrm>
          <a:prstGeom prst="rect">
            <a:avLst/>
          </a:prstGeom>
          <a:noFill/>
        </p:spPr>
        <p:txBody>
          <a:bodyPr wrap="square">
            <a:spAutoFit/>
          </a:bodyPr>
          <a:lstStyle/>
          <a:p>
            <a:pPr algn="ctr">
              <a:lnSpc>
                <a:spcPct val="107000"/>
              </a:lnSpc>
              <a:spcAft>
                <a:spcPts val="800"/>
              </a:spcAft>
            </a:pPr>
            <a:r>
              <a:rPr lang="it-IT" sz="2200" b="1" dirty="0">
                <a:effectLst/>
                <a:latin typeface="Goudy Old Style" panose="02020502050305020303" pitchFamily="18" charset="0"/>
                <a:ea typeface="Calibri" panose="020F0502020204030204" pitchFamily="34" charset="0"/>
                <a:cs typeface="Times New Roman" panose="02020603050405020304" pitchFamily="18" charset="0"/>
              </a:rPr>
              <a:t>“…………………………………”</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CasellaDiTesto 24">
            <a:extLst>
              <a:ext uri="{FF2B5EF4-FFF2-40B4-BE49-F238E27FC236}">
                <a16:creationId xmlns:a16="http://schemas.microsoft.com/office/drawing/2014/main" id="{B75156B0-426A-454B-A672-A14763E79EA5}"/>
              </a:ext>
            </a:extLst>
          </p:cNvPr>
          <p:cNvSpPr txBox="1"/>
          <p:nvPr/>
        </p:nvSpPr>
        <p:spPr>
          <a:xfrm>
            <a:off x="2993181" y="3086303"/>
            <a:ext cx="6201832" cy="338554"/>
          </a:xfrm>
          <a:prstGeom prst="rect">
            <a:avLst/>
          </a:prstGeom>
          <a:noFill/>
        </p:spPr>
        <p:txBody>
          <a:bodyPr wrap="square">
            <a:spAutoFit/>
          </a:bodyPr>
          <a:lstStyle/>
          <a:p>
            <a:pPr algn="ctr"/>
            <a:r>
              <a:rPr lang="it-IT" sz="1600" b="1" i="1" dirty="0">
                <a:effectLst/>
                <a:latin typeface="Goudy Old Style" panose="02020502050305020303" pitchFamily="18" charset="0"/>
                <a:ea typeface="Times New Roman" panose="02020603050405020304" pitchFamily="18" charset="0"/>
              </a:rPr>
              <a:t>Tesi di Laurea </a:t>
            </a:r>
            <a:endParaRPr lang="it-IT" sz="1600" b="1" dirty="0">
              <a:effectLst/>
              <a:latin typeface="Times New Roman" panose="02020603050405020304" pitchFamily="18" charset="0"/>
              <a:ea typeface="Times New Roman" panose="02020603050405020304" pitchFamily="18" charset="0"/>
            </a:endParaRPr>
          </a:p>
        </p:txBody>
      </p:sp>
      <p:sp>
        <p:nvSpPr>
          <p:cNvPr id="30" name="CasellaDiTesto 29">
            <a:extLst>
              <a:ext uri="{FF2B5EF4-FFF2-40B4-BE49-F238E27FC236}">
                <a16:creationId xmlns:a16="http://schemas.microsoft.com/office/drawing/2014/main" id="{E30F0F37-6858-4404-BBE3-DAE61EADA519}"/>
              </a:ext>
            </a:extLst>
          </p:cNvPr>
          <p:cNvSpPr txBox="1"/>
          <p:nvPr/>
        </p:nvSpPr>
        <p:spPr>
          <a:xfrm>
            <a:off x="2873468" y="165075"/>
            <a:ext cx="6201832" cy="523220"/>
          </a:xfrm>
          <a:prstGeom prst="rect">
            <a:avLst/>
          </a:prstGeom>
          <a:noFill/>
        </p:spPr>
        <p:txBody>
          <a:bodyPr wrap="square">
            <a:spAutoFit/>
          </a:bodyPr>
          <a:lstStyle/>
          <a:p>
            <a:pPr algn="ctr"/>
            <a:r>
              <a:rPr lang="it-IT" sz="2800" b="1" dirty="0">
                <a:effectLst/>
                <a:latin typeface="Goudy Old Style" panose="02020502050305020303" pitchFamily="18" charset="0"/>
                <a:ea typeface="Times New Roman" panose="02020603050405020304" pitchFamily="18" charset="0"/>
              </a:rPr>
              <a:t>Università della Calabria</a:t>
            </a:r>
            <a:endParaRPr lang="it-IT" sz="1600" dirty="0">
              <a:effectLst/>
              <a:latin typeface="Times New Roman" panose="02020603050405020304" pitchFamily="18" charset="0"/>
              <a:ea typeface="Times New Roman" panose="02020603050405020304" pitchFamily="18" charset="0"/>
            </a:endParaRPr>
          </a:p>
        </p:txBody>
      </p:sp>
      <p:cxnSp>
        <p:nvCxnSpPr>
          <p:cNvPr id="31" name="Connettore 1 4">
            <a:extLst>
              <a:ext uri="{FF2B5EF4-FFF2-40B4-BE49-F238E27FC236}">
                <a16:creationId xmlns:a16="http://schemas.microsoft.com/office/drawing/2014/main" id="{EB3CC59C-DD29-46D1-BBC6-12BF96205E1F}"/>
              </a:ext>
            </a:extLst>
          </p:cNvPr>
          <p:cNvCxnSpPr/>
          <p:nvPr/>
        </p:nvCxnSpPr>
        <p:spPr>
          <a:xfrm>
            <a:off x="3004489" y="715139"/>
            <a:ext cx="5939790" cy="0"/>
          </a:xfrm>
          <a:prstGeom prst="line">
            <a:avLst/>
          </a:prstGeom>
          <a:noFill/>
          <a:ln w="12700" cap="flat" cmpd="sng" algn="ctr">
            <a:solidFill>
              <a:schemeClr val="tx1"/>
            </a:solidFill>
            <a:prstDash val="solid"/>
            <a:miter lim="800000"/>
          </a:ln>
          <a:effectLst/>
        </p:spPr>
      </p:cxnSp>
      <p:sp>
        <p:nvSpPr>
          <p:cNvPr id="33" name="CasellaDiTesto 32">
            <a:extLst>
              <a:ext uri="{FF2B5EF4-FFF2-40B4-BE49-F238E27FC236}">
                <a16:creationId xmlns:a16="http://schemas.microsoft.com/office/drawing/2014/main" id="{C58C0D0D-0D24-45CA-BE17-469FBBB5F505}"/>
              </a:ext>
            </a:extLst>
          </p:cNvPr>
          <p:cNvSpPr txBox="1"/>
          <p:nvPr/>
        </p:nvSpPr>
        <p:spPr>
          <a:xfrm>
            <a:off x="2873468" y="719680"/>
            <a:ext cx="6201832" cy="369332"/>
          </a:xfrm>
          <a:prstGeom prst="rect">
            <a:avLst/>
          </a:prstGeom>
          <a:noFill/>
        </p:spPr>
        <p:txBody>
          <a:bodyPr wrap="square">
            <a:spAutoFit/>
          </a:bodyPr>
          <a:lstStyle/>
          <a:p>
            <a:pPr algn="ctr"/>
            <a:r>
              <a:rPr lang="it-IT" sz="1800" b="1" kern="0" dirty="0">
                <a:effectLst/>
                <a:latin typeface="Goudy Old Style" panose="02020502050305020303" pitchFamily="18" charset="0"/>
                <a:ea typeface="Times New Roman" panose="02020603050405020304" pitchFamily="18" charset="0"/>
              </a:rPr>
              <a:t>Dipartimento di Ingegneria Civile</a:t>
            </a:r>
            <a:r>
              <a:rPr lang="it-IT" sz="1650" b="1" kern="1800" dirty="0">
                <a:effectLst/>
                <a:latin typeface="Goudy Old Style" panose="02020502050305020303" pitchFamily="18" charset="0"/>
                <a:ea typeface="Times New Roman" panose="02020603050405020304" pitchFamily="18" charset="0"/>
              </a:rPr>
              <a:t> - DINCI</a:t>
            </a:r>
            <a:endParaRPr lang="it-IT" sz="1400" b="1" kern="0" dirty="0">
              <a:effectLst/>
              <a:latin typeface="Times New Roman" panose="02020603050405020304" pitchFamily="18" charset="0"/>
              <a:ea typeface="Times New Roman" panose="02020603050405020304" pitchFamily="18" charset="0"/>
            </a:endParaRPr>
          </a:p>
        </p:txBody>
      </p:sp>
      <p:pic>
        <p:nvPicPr>
          <p:cNvPr id="34" name="Immagine 33">
            <a:extLst>
              <a:ext uri="{FF2B5EF4-FFF2-40B4-BE49-F238E27FC236}">
                <a16:creationId xmlns:a16="http://schemas.microsoft.com/office/drawing/2014/main" id="{F2A84DAB-F258-455E-813E-04E50FEDCDE9}"/>
              </a:ext>
            </a:extLst>
          </p:cNvPr>
          <p:cNvPicPr>
            <a:picLocks noChangeAspect="1"/>
          </p:cNvPicPr>
          <p:nvPr/>
        </p:nvPicPr>
        <p:blipFill>
          <a:blip r:embed="rId2"/>
          <a:stretch>
            <a:fillRect/>
          </a:stretch>
        </p:blipFill>
        <p:spPr>
          <a:xfrm>
            <a:off x="5337397" y="1175039"/>
            <a:ext cx="1360047" cy="950644"/>
          </a:xfrm>
          <a:prstGeom prst="rect">
            <a:avLst/>
          </a:prstGeom>
        </p:spPr>
      </p:pic>
      <p:sp>
        <p:nvSpPr>
          <p:cNvPr id="36" name="CasellaDiTesto 35">
            <a:extLst>
              <a:ext uri="{FF2B5EF4-FFF2-40B4-BE49-F238E27FC236}">
                <a16:creationId xmlns:a16="http://schemas.microsoft.com/office/drawing/2014/main" id="{D87D9DCC-5784-4A06-94CE-0B4B8DF45240}"/>
              </a:ext>
            </a:extLst>
          </p:cNvPr>
          <p:cNvSpPr txBox="1"/>
          <p:nvPr/>
        </p:nvSpPr>
        <p:spPr>
          <a:xfrm>
            <a:off x="2879847" y="2159013"/>
            <a:ext cx="6201832" cy="369332"/>
          </a:xfrm>
          <a:prstGeom prst="rect">
            <a:avLst/>
          </a:prstGeom>
          <a:noFill/>
        </p:spPr>
        <p:txBody>
          <a:bodyPr wrap="square">
            <a:spAutoFit/>
          </a:bodyPr>
          <a:lstStyle/>
          <a:p>
            <a:pPr algn="ctr"/>
            <a:r>
              <a:rPr lang="it-IT" sz="1800" dirty="0">
                <a:effectLst/>
                <a:latin typeface="Goudy Old Style" panose="02020502050305020303" pitchFamily="18" charset="0"/>
                <a:ea typeface="Times New Roman" panose="02020603050405020304" pitchFamily="18" charset="0"/>
              </a:rPr>
              <a:t>Corso di Laurea  in Ingegneria Civile</a:t>
            </a:r>
            <a:endParaRPr lang="it-IT" sz="1600" dirty="0">
              <a:effectLst/>
              <a:latin typeface="Times New Roman" panose="02020603050405020304" pitchFamily="18" charset="0"/>
              <a:ea typeface="Times New Roman" panose="02020603050405020304" pitchFamily="18" charset="0"/>
            </a:endParaRPr>
          </a:p>
        </p:txBody>
      </p:sp>
      <p:sp>
        <p:nvSpPr>
          <p:cNvPr id="38" name="CasellaDiTesto 37">
            <a:extLst>
              <a:ext uri="{FF2B5EF4-FFF2-40B4-BE49-F238E27FC236}">
                <a16:creationId xmlns:a16="http://schemas.microsoft.com/office/drawing/2014/main" id="{D2873775-CFE5-4FF5-B180-8B4C15B1D976}"/>
              </a:ext>
            </a:extLst>
          </p:cNvPr>
          <p:cNvSpPr txBox="1"/>
          <p:nvPr/>
        </p:nvSpPr>
        <p:spPr>
          <a:xfrm>
            <a:off x="2936716" y="2559730"/>
            <a:ext cx="6201832" cy="369332"/>
          </a:xfrm>
          <a:prstGeom prst="rect">
            <a:avLst/>
          </a:prstGeom>
          <a:noFill/>
        </p:spPr>
        <p:txBody>
          <a:bodyPr wrap="square">
            <a:spAutoFit/>
          </a:bodyPr>
          <a:lstStyle/>
          <a:p>
            <a:pPr algn="ctr"/>
            <a:r>
              <a:rPr lang="it-IT" sz="1800" dirty="0">
                <a:effectLst/>
                <a:latin typeface="Goudy Old Style" panose="02020502050305020303" pitchFamily="18" charset="0"/>
                <a:ea typeface="Times New Roman" panose="02020603050405020304" pitchFamily="18" charset="0"/>
              </a:rPr>
              <a:t>Indirizzo </a:t>
            </a:r>
            <a:r>
              <a:rPr lang="it-IT" sz="1800" dirty="0" err="1">
                <a:effectLst/>
                <a:latin typeface="Goudy Old Style" panose="02020502050305020303" pitchFamily="18" charset="0"/>
                <a:ea typeface="Times New Roman" panose="02020603050405020304" pitchFamily="18" charset="0"/>
              </a:rPr>
              <a:t>Struture</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7459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AA734DE-F41E-4820-AF58-5AB27E607618}"/>
              </a:ext>
            </a:extLst>
          </p:cNvPr>
          <p:cNvSpPr txBox="1"/>
          <p:nvPr/>
        </p:nvSpPr>
        <p:spPr>
          <a:xfrm>
            <a:off x="0" y="0"/>
            <a:ext cx="12192000" cy="804333"/>
          </a:xfrm>
          <a:prstGeom prst="rect">
            <a:avLst/>
          </a:prstGeom>
          <a:solidFill>
            <a:srgbClr val="A43B0C"/>
          </a:solidFill>
        </p:spPr>
        <p:txBody>
          <a:bodyPr wrap="square" rtlCol="0">
            <a:spAutoFit/>
          </a:bodyPr>
          <a:lstStyle/>
          <a:p>
            <a:endParaRPr lang="it-IT" dirty="0"/>
          </a:p>
        </p:txBody>
      </p:sp>
      <p:pic>
        <p:nvPicPr>
          <p:cNvPr id="6" name="Immagine 5">
            <a:extLst>
              <a:ext uri="{FF2B5EF4-FFF2-40B4-BE49-F238E27FC236}">
                <a16:creationId xmlns:a16="http://schemas.microsoft.com/office/drawing/2014/main" id="{C41DEC14-CEB4-4DC2-A5F9-4671188D4179}"/>
              </a:ext>
            </a:extLst>
          </p:cNvPr>
          <p:cNvPicPr>
            <a:picLocks noChangeAspect="1"/>
          </p:cNvPicPr>
          <p:nvPr/>
        </p:nvPicPr>
        <p:blipFill>
          <a:blip r:embed="rId2"/>
          <a:stretch>
            <a:fillRect/>
          </a:stretch>
        </p:blipFill>
        <p:spPr>
          <a:xfrm>
            <a:off x="0" y="0"/>
            <a:ext cx="1149784" cy="804333"/>
          </a:xfrm>
          <a:prstGeom prst="rect">
            <a:avLst/>
          </a:prstGeom>
        </p:spPr>
      </p:pic>
      <p:cxnSp>
        <p:nvCxnSpPr>
          <p:cNvPr id="7" name="Connettore 1 5">
            <a:extLst>
              <a:ext uri="{FF2B5EF4-FFF2-40B4-BE49-F238E27FC236}">
                <a16:creationId xmlns:a16="http://schemas.microsoft.com/office/drawing/2014/main" id="{AFF4499F-1E1D-49E6-A5CF-6282130818BC}"/>
              </a:ext>
            </a:extLst>
          </p:cNvPr>
          <p:cNvCxnSpPr>
            <a:cxnSpLocks/>
          </p:cNvCxnSpPr>
          <p:nvPr/>
        </p:nvCxnSpPr>
        <p:spPr>
          <a:xfrm>
            <a:off x="0" y="6527644"/>
            <a:ext cx="12192000" cy="0"/>
          </a:xfrm>
          <a:prstGeom prst="line">
            <a:avLst/>
          </a:prstGeom>
          <a:noFill/>
          <a:ln w="12700" cap="flat" cmpd="sng" algn="ctr">
            <a:solidFill>
              <a:schemeClr val="bg1"/>
            </a:solidFill>
            <a:prstDash val="solid"/>
          </a:ln>
          <a:effectLst/>
        </p:spPr>
      </p:cxnSp>
      <p:sp>
        <p:nvSpPr>
          <p:cNvPr id="9" name="Rectangle 3">
            <a:extLst>
              <a:ext uri="{FF2B5EF4-FFF2-40B4-BE49-F238E27FC236}">
                <a16:creationId xmlns:a16="http://schemas.microsoft.com/office/drawing/2014/main" id="{65B07517-C7EC-4B9E-AB72-1F2A4A3FAB88}"/>
              </a:ext>
            </a:extLst>
          </p:cNvPr>
          <p:cNvSpPr>
            <a:spLocks noChangeArrowheads="1"/>
          </p:cNvSpPr>
          <p:nvPr/>
        </p:nvSpPr>
        <p:spPr bwMode="auto">
          <a:xfrm>
            <a:off x="0" y="6527644"/>
            <a:ext cx="58585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Dipartimento di Ingegneria Civile-</a:t>
            </a:r>
            <a:r>
              <a:rPr kumimoji="0" lang="it-IT" altLang="it-IT" sz="1600" b="0" i="0" u="none" strike="noStrike" cap="none" normalizeH="0" baseline="0" dirty="0" err="1">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Unical</a:t>
            </a: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 Seduta di laurea 25-11-2021</a:t>
            </a:r>
            <a:endParaRPr kumimoji="0" lang="it-IT" altLang="it-IT" sz="1800" b="0" i="0" u="none" strike="noStrike" cap="none" normalizeH="0" baseline="0" dirty="0">
              <a:ln>
                <a:noFill/>
              </a:ln>
              <a:solidFill>
                <a:schemeClr val="bg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EC142A2C-6C9A-4C14-B774-22C4504E83F0}"/>
              </a:ext>
            </a:extLst>
          </p:cNvPr>
          <p:cNvSpPr>
            <a:spLocks noChangeArrowheads="1"/>
          </p:cNvSpPr>
          <p:nvPr/>
        </p:nvSpPr>
        <p:spPr bwMode="auto">
          <a:xfrm>
            <a:off x="8547669" y="6519446"/>
            <a:ext cx="36443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Candidato: …………..  …………..   ……………..</a:t>
            </a:r>
            <a:endParaRPr kumimoji="0" lang="it-IT" altLang="it-IT" sz="1800" b="0" i="0" u="none" strike="noStrike" cap="none" normalizeH="0" baseline="0" dirty="0">
              <a:ln>
                <a:noFill/>
              </a:ln>
              <a:solidFill>
                <a:schemeClr val="bg1"/>
              </a:solidFill>
              <a:effectLst/>
              <a:latin typeface="Arial" panose="020B0604020202020204" pitchFamily="34" charset="0"/>
            </a:endParaRPr>
          </a:p>
        </p:txBody>
      </p:sp>
      <p:sp>
        <p:nvSpPr>
          <p:cNvPr id="11" name="CasellaDiTesto 10">
            <a:extLst>
              <a:ext uri="{FF2B5EF4-FFF2-40B4-BE49-F238E27FC236}">
                <a16:creationId xmlns:a16="http://schemas.microsoft.com/office/drawing/2014/main" id="{341D4B44-54BF-467A-9BF8-250A53B55F3D}"/>
              </a:ext>
            </a:extLst>
          </p:cNvPr>
          <p:cNvSpPr txBox="1"/>
          <p:nvPr/>
        </p:nvSpPr>
        <p:spPr>
          <a:xfrm>
            <a:off x="4710112" y="34892"/>
            <a:ext cx="3076575" cy="769441"/>
          </a:xfrm>
          <a:prstGeom prst="rect">
            <a:avLst/>
          </a:prstGeom>
          <a:noFill/>
        </p:spPr>
        <p:txBody>
          <a:bodyPr wrap="square" rtlCol="0">
            <a:spAutoFit/>
          </a:bodyPr>
          <a:lstStyle/>
          <a:p>
            <a:r>
              <a:rPr lang="it-IT" sz="4400" dirty="0">
                <a:latin typeface="Goudy Old Style" panose="02020502050305020303" pitchFamily="18" charset="0"/>
              </a:rPr>
              <a:t>OBIETTIVI</a:t>
            </a:r>
          </a:p>
        </p:txBody>
      </p:sp>
      <p:sp>
        <p:nvSpPr>
          <p:cNvPr id="12" name="CasellaDiTesto 11">
            <a:extLst>
              <a:ext uri="{FF2B5EF4-FFF2-40B4-BE49-F238E27FC236}">
                <a16:creationId xmlns:a16="http://schemas.microsoft.com/office/drawing/2014/main" id="{08D35365-06BC-429E-8561-AE760F722472}"/>
              </a:ext>
            </a:extLst>
          </p:cNvPr>
          <p:cNvSpPr txBox="1"/>
          <p:nvPr/>
        </p:nvSpPr>
        <p:spPr>
          <a:xfrm>
            <a:off x="574892" y="980135"/>
            <a:ext cx="11217058" cy="1077218"/>
          </a:xfrm>
          <a:prstGeom prst="rect">
            <a:avLst/>
          </a:prstGeom>
          <a:noFill/>
        </p:spPr>
        <p:txBody>
          <a:bodyPr wrap="square" rtlCol="0">
            <a:spAutoFit/>
          </a:bodyPr>
          <a:lstStyle/>
          <a:p>
            <a:r>
              <a:rPr lang="it-IT" sz="1600" b="1" dirty="0">
                <a:solidFill>
                  <a:schemeClr val="bg1"/>
                </a:solidFill>
                <a:latin typeface="Bookman Old Style" panose="02050604050505020204" pitchFamily="18" charset="0"/>
                <a:cs typeface="Calibri" panose="020F0502020204030204" pitchFamily="34" charset="0"/>
              </a:rPr>
              <a:t>1-</a:t>
            </a:r>
            <a:r>
              <a:rPr lang="it-IT" sz="1600" dirty="0">
                <a:solidFill>
                  <a:schemeClr val="bg1"/>
                </a:solidFill>
                <a:latin typeface="Bookman Old Style" panose="02050604050505020204" pitchFamily="18" charset="0"/>
                <a:cs typeface="Calibri" panose="020F0502020204030204" pitchFamily="34" charset="0"/>
              </a:rPr>
              <a:t> </a:t>
            </a:r>
            <a:r>
              <a:rPr lang="it-IT" sz="1600" b="1" dirty="0">
                <a:solidFill>
                  <a:schemeClr val="bg1"/>
                </a:solidFill>
                <a:latin typeface="Bookman Old Style" panose="02050604050505020204" pitchFamily="18" charset="0"/>
                <a:cs typeface="Calibri" panose="020F0502020204030204" pitchFamily="34" charset="0"/>
              </a:rPr>
              <a:t>VALUTARE GLI EFFETTI DEL FUOCO SU STRUTTURE STRATEGICHE QUALI GLI OSPEDALI:</a:t>
            </a:r>
          </a:p>
          <a:p>
            <a:pPr marL="285750" indent="-285750">
              <a:buFontTx/>
              <a:buChar char="-"/>
            </a:pPr>
            <a:r>
              <a:rPr lang="it-IT" sz="1600" b="1" dirty="0">
                <a:solidFill>
                  <a:schemeClr val="bg1"/>
                </a:solidFill>
                <a:latin typeface="Bookman Old Style" panose="02050604050505020204" pitchFamily="18" charset="0"/>
                <a:cs typeface="Calibri" panose="020F0502020204030204" pitchFamily="34" charset="0"/>
              </a:rPr>
              <a:t>METODO DELL’ISOTERMA 500° C: </a:t>
            </a:r>
            <a:r>
              <a:rPr lang="it-IT" sz="1600" dirty="0">
                <a:solidFill>
                  <a:schemeClr val="bg1"/>
                </a:solidFill>
                <a:latin typeface="Bookman Old Style" panose="02050604050505020204" pitchFamily="18" charset="0"/>
                <a:cs typeface="Calibri" panose="020F0502020204030204" pitchFamily="34" charset="0"/>
              </a:rPr>
              <a:t>effetti della fase di riscaldamento;</a:t>
            </a:r>
          </a:p>
          <a:p>
            <a:pPr marL="285750" indent="-285750">
              <a:buFontTx/>
              <a:buChar char="-"/>
            </a:pPr>
            <a:r>
              <a:rPr lang="it-IT" sz="1600" b="1" dirty="0">
                <a:solidFill>
                  <a:schemeClr val="bg1"/>
                </a:solidFill>
                <a:latin typeface="Bookman Old Style" panose="02050604050505020204" pitchFamily="18" charset="0"/>
                <a:cs typeface="Calibri" panose="020F0502020204030204" pitchFamily="34" charset="0"/>
              </a:rPr>
              <a:t>METODO DELLA RESISTENZA RESIDUA: </a:t>
            </a:r>
            <a:r>
              <a:rPr lang="it-IT" sz="1600" dirty="0">
                <a:solidFill>
                  <a:schemeClr val="bg1"/>
                </a:solidFill>
                <a:latin typeface="Bookman Old Style" panose="02050604050505020204" pitchFamily="18" charset="0"/>
                <a:cs typeface="Calibri" panose="020F0502020204030204" pitchFamily="34" charset="0"/>
              </a:rPr>
              <a:t>effetti della fase di raffreddamento, tenendo conto del raffreddamento lento dei compartimenti.</a:t>
            </a:r>
          </a:p>
        </p:txBody>
      </p:sp>
      <p:sp>
        <p:nvSpPr>
          <p:cNvPr id="13" name="CasellaDiTesto 12">
            <a:extLst>
              <a:ext uri="{FF2B5EF4-FFF2-40B4-BE49-F238E27FC236}">
                <a16:creationId xmlns:a16="http://schemas.microsoft.com/office/drawing/2014/main" id="{18695F54-2627-4890-930E-D7B5F1AF0FE3}"/>
              </a:ext>
            </a:extLst>
          </p:cNvPr>
          <p:cNvSpPr txBox="1"/>
          <p:nvPr/>
        </p:nvSpPr>
        <p:spPr>
          <a:xfrm>
            <a:off x="565612" y="2144275"/>
            <a:ext cx="11217058" cy="830997"/>
          </a:xfrm>
          <a:prstGeom prst="rect">
            <a:avLst/>
          </a:prstGeom>
          <a:noFill/>
        </p:spPr>
        <p:txBody>
          <a:bodyPr wrap="square" rtlCol="0">
            <a:spAutoFit/>
          </a:bodyPr>
          <a:lstStyle/>
          <a:p>
            <a:r>
              <a:rPr lang="it-IT" sz="1600" b="1" dirty="0">
                <a:solidFill>
                  <a:schemeClr val="bg1"/>
                </a:solidFill>
                <a:latin typeface="Bookman Old Style" panose="02050604050505020204" pitchFamily="18" charset="0"/>
                <a:cs typeface="Calibri" panose="020F0502020204030204" pitchFamily="34" charset="0"/>
              </a:rPr>
              <a:t>2- ANALIZZARE UN CASO STUDIO REALE DI UN PLESSO OSPEDALIERO VULNERABILE NEI    CONFRONTI DELL’AZIONE SISMICA: </a:t>
            </a:r>
            <a:r>
              <a:rPr lang="it-IT" sz="1600" dirty="0">
                <a:solidFill>
                  <a:schemeClr val="bg1"/>
                </a:solidFill>
                <a:latin typeface="Bookman Old Style" panose="02050604050505020204" pitchFamily="18" charset="0"/>
                <a:cs typeface="Calibri" panose="020F0502020204030204" pitchFamily="34" charset="0"/>
              </a:rPr>
              <a:t>IL PLESSO OSPEDALIERO DI MARATEA.</a:t>
            </a:r>
          </a:p>
          <a:p>
            <a:endParaRPr lang="it-IT" sz="1600" dirty="0">
              <a:solidFill>
                <a:schemeClr val="bg1"/>
              </a:solidFill>
              <a:latin typeface="Bookman Old Style" panose="02050604050505020204" pitchFamily="18" charset="0"/>
              <a:cs typeface="Calibri" panose="020F0502020204030204" pitchFamily="34" charset="0"/>
            </a:endParaRPr>
          </a:p>
        </p:txBody>
      </p:sp>
      <p:sp>
        <p:nvSpPr>
          <p:cNvPr id="14" name="CasellaDiTesto 13">
            <a:extLst>
              <a:ext uri="{FF2B5EF4-FFF2-40B4-BE49-F238E27FC236}">
                <a16:creationId xmlns:a16="http://schemas.microsoft.com/office/drawing/2014/main" id="{8E3B3955-C18B-4120-953C-902BD007F6D2}"/>
              </a:ext>
            </a:extLst>
          </p:cNvPr>
          <p:cNvSpPr txBox="1"/>
          <p:nvPr/>
        </p:nvSpPr>
        <p:spPr>
          <a:xfrm>
            <a:off x="565612" y="3907576"/>
            <a:ext cx="11217058" cy="830997"/>
          </a:xfrm>
          <a:prstGeom prst="rect">
            <a:avLst/>
          </a:prstGeom>
          <a:noFill/>
        </p:spPr>
        <p:txBody>
          <a:bodyPr wrap="square" rtlCol="0">
            <a:spAutoFit/>
          </a:bodyPr>
          <a:lstStyle/>
          <a:p>
            <a:r>
              <a:rPr lang="it-IT" sz="1600" b="1" dirty="0">
                <a:solidFill>
                  <a:schemeClr val="bg1"/>
                </a:solidFill>
                <a:latin typeface="Bookman Old Style" panose="02050604050505020204" pitchFamily="18" charset="0"/>
                <a:cs typeface="Calibri" panose="020F0502020204030204" pitchFamily="34" charset="0"/>
              </a:rPr>
              <a:t>4- PROGETTARE UN INTERVENTO DI ADEGUAMENTO SISMICO PER LA STRUTTURA IN ESAME PREVEDENDO L’UTILIZZO DI ISOLATORI A PENDOLO SCORREVOLE.</a:t>
            </a:r>
          </a:p>
          <a:p>
            <a:endParaRPr lang="it-IT" sz="1600" dirty="0">
              <a:solidFill>
                <a:schemeClr val="bg1"/>
              </a:solidFill>
              <a:latin typeface="Bookman Old Style" panose="02050604050505020204" pitchFamily="18" charset="0"/>
              <a:cs typeface="Calibri" panose="020F0502020204030204" pitchFamily="34" charset="0"/>
            </a:endParaRPr>
          </a:p>
        </p:txBody>
      </p:sp>
      <p:sp>
        <p:nvSpPr>
          <p:cNvPr id="15" name="CasellaDiTesto 14">
            <a:extLst>
              <a:ext uri="{FF2B5EF4-FFF2-40B4-BE49-F238E27FC236}">
                <a16:creationId xmlns:a16="http://schemas.microsoft.com/office/drawing/2014/main" id="{0F5057B7-8CF0-4FD8-A1FF-2B45849E32C9}"/>
              </a:ext>
            </a:extLst>
          </p:cNvPr>
          <p:cNvSpPr txBox="1"/>
          <p:nvPr/>
        </p:nvSpPr>
        <p:spPr>
          <a:xfrm>
            <a:off x="565612" y="4719720"/>
            <a:ext cx="11217058" cy="1569660"/>
          </a:xfrm>
          <a:prstGeom prst="rect">
            <a:avLst/>
          </a:prstGeom>
          <a:noFill/>
        </p:spPr>
        <p:txBody>
          <a:bodyPr wrap="square" rtlCol="0">
            <a:spAutoFit/>
          </a:bodyPr>
          <a:lstStyle/>
          <a:p>
            <a:r>
              <a:rPr lang="it-IT" sz="1600" b="1" dirty="0">
                <a:solidFill>
                  <a:schemeClr val="bg1"/>
                </a:solidFill>
                <a:latin typeface="Bookman Old Style" panose="02050604050505020204" pitchFamily="18" charset="0"/>
                <a:cs typeface="Calibri" panose="020F0502020204030204" pitchFamily="34" charset="0"/>
              </a:rPr>
              <a:t>5- EFFETTUARE ANALISI SISMICHE NON LINEARI SULLA STRUTTURA A BASE FISSA E SULLA STRUTTURA ISOLATA NELLE DIVERSE CONDIZIONI: </a:t>
            </a:r>
          </a:p>
          <a:p>
            <a:pPr marL="285750" indent="-285750">
              <a:buFontTx/>
              <a:buChar char="-"/>
            </a:pPr>
            <a:r>
              <a:rPr lang="it-IT" sz="1600" dirty="0">
                <a:solidFill>
                  <a:schemeClr val="bg1"/>
                </a:solidFill>
                <a:latin typeface="Bookman Old Style" panose="02050604050505020204" pitchFamily="18" charset="0"/>
                <a:cs typeface="Calibri" panose="020F0502020204030204" pitchFamily="34" charset="0"/>
              </a:rPr>
              <a:t>struttura non esposta al fuoco;</a:t>
            </a:r>
          </a:p>
          <a:p>
            <a:pPr marL="285750" indent="-285750">
              <a:buFontTx/>
              <a:buChar char="-"/>
            </a:pPr>
            <a:r>
              <a:rPr lang="it-IT" sz="1600" dirty="0">
                <a:solidFill>
                  <a:schemeClr val="bg1"/>
                </a:solidFill>
                <a:latin typeface="Bookman Old Style" panose="02050604050505020204" pitchFamily="18" charset="0"/>
                <a:cs typeface="Calibri" panose="020F0502020204030204" pitchFamily="34" charset="0"/>
              </a:rPr>
              <a:t>struttura esposta a diversi scenari di incendio;</a:t>
            </a:r>
          </a:p>
          <a:p>
            <a:pPr marL="285750" indent="-285750">
              <a:buFontTx/>
              <a:buChar char="-"/>
            </a:pPr>
            <a:r>
              <a:rPr lang="it-IT" sz="1600" dirty="0">
                <a:solidFill>
                  <a:schemeClr val="bg1"/>
                </a:solidFill>
                <a:latin typeface="Bookman Old Style" panose="02050604050505020204" pitchFamily="18" charset="0"/>
                <a:cs typeface="Calibri" panose="020F0502020204030204" pitchFamily="34" charset="0"/>
              </a:rPr>
              <a:t>struttura interessata da diverse durate di esposizione al fuoco. </a:t>
            </a:r>
          </a:p>
          <a:p>
            <a:endParaRPr lang="it-IT" sz="1600" dirty="0">
              <a:solidFill>
                <a:schemeClr val="bg1"/>
              </a:solidFill>
              <a:latin typeface="Bookman Old Style" panose="02050604050505020204" pitchFamily="18" charset="0"/>
              <a:cs typeface="Calibri" panose="020F0502020204030204" pitchFamily="34" charset="0"/>
            </a:endParaRPr>
          </a:p>
        </p:txBody>
      </p:sp>
      <p:sp>
        <p:nvSpPr>
          <p:cNvPr id="16" name="CasellaDiTesto 15">
            <a:extLst>
              <a:ext uri="{FF2B5EF4-FFF2-40B4-BE49-F238E27FC236}">
                <a16:creationId xmlns:a16="http://schemas.microsoft.com/office/drawing/2014/main" id="{EE4DC983-B20D-42EA-8B8E-E410EB798CA5}"/>
              </a:ext>
            </a:extLst>
          </p:cNvPr>
          <p:cNvSpPr txBox="1"/>
          <p:nvPr/>
        </p:nvSpPr>
        <p:spPr>
          <a:xfrm>
            <a:off x="565612" y="2909344"/>
            <a:ext cx="11217058" cy="1077218"/>
          </a:xfrm>
          <a:prstGeom prst="rect">
            <a:avLst/>
          </a:prstGeom>
          <a:noFill/>
        </p:spPr>
        <p:txBody>
          <a:bodyPr wrap="square" rtlCol="0">
            <a:spAutoFit/>
          </a:bodyPr>
          <a:lstStyle/>
          <a:p>
            <a:r>
              <a:rPr lang="it-IT" sz="1600" b="1" dirty="0">
                <a:solidFill>
                  <a:schemeClr val="bg1"/>
                </a:solidFill>
                <a:latin typeface="Bookman Old Style" panose="02050604050505020204" pitchFamily="18" charset="0"/>
                <a:cs typeface="Calibri" panose="020F0502020204030204" pitchFamily="34" charset="0"/>
              </a:rPr>
              <a:t>3- EFFETTUARE L’ANALISI TERMICA DELL’EDIFICIO OSPEDALIERO NELLO STATO DI FATTO. </a:t>
            </a:r>
            <a:r>
              <a:rPr lang="it-IT" sz="1600" dirty="0">
                <a:solidFill>
                  <a:schemeClr val="bg1"/>
                </a:solidFill>
                <a:latin typeface="Bookman Old Style" panose="02050604050505020204" pitchFamily="18" charset="0"/>
                <a:cs typeface="Calibri" panose="020F0502020204030204" pitchFamily="34" charset="0"/>
              </a:rPr>
              <a:t>CONFRONTARE I RISULTATI DEI DUE METODI UTILIZZATI PER LA VALUTAZIONE DELLA RESISTENZA </a:t>
            </a:r>
          </a:p>
          <a:p>
            <a:r>
              <a:rPr lang="it-IT" sz="1600" dirty="0">
                <a:solidFill>
                  <a:schemeClr val="bg1"/>
                </a:solidFill>
                <a:latin typeface="Bookman Old Style" panose="02050604050505020204" pitchFamily="18" charset="0"/>
                <a:cs typeface="Calibri" panose="020F0502020204030204" pitchFamily="34" charset="0"/>
              </a:rPr>
              <a:t>AL FUOCO. </a:t>
            </a:r>
          </a:p>
          <a:p>
            <a:endParaRPr lang="it-IT" sz="1600" dirty="0">
              <a:solidFill>
                <a:schemeClr val="bg1"/>
              </a:solidFill>
              <a:latin typeface="Bookman Old Style" panose="02050604050505020204" pitchFamily="18" charset="0"/>
              <a:cs typeface="Calibri" panose="020F0502020204030204" pitchFamily="34" charset="0"/>
            </a:endParaRPr>
          </a:p>
        </p:txBody>
      </p:sp>
    </p:spTree>
    <p:extLst>
      <p:ext uri="{BB962C8B-B14F-4D97-AF65-F5344CB8AC3E}">
        <p14:creationId xmlns:p14="http://schemas.microsoft.com/office/powerpoint/2010/main" val="118567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AA734DE-F41E-4820-AF58-5AB27E607618}"/>
              </a:ext>
            </a:extLst>
          </p:cNvPr>
          <p:cNvSpPr txBox="1"/>
          <p:nvPr/>
        </p:nvSpPr>
        <p:spPr>
          <a:xfrm>
            <a:off x="0" y="0"/>
            <a:ext cx="12192000" cy="804333"/>
          </a:xfrm>
          <a:prstGeom prst="rect">
            <a:avLst/>
          </a:prstGeom>
          <a:solidFill>
            <a:srgbClr val="A43B0C"/>
          </a:solidFill>
        </p:spPr>
        <p:txBody>
          <a:bodyPr wrap="square" rtlCol="0">
            <a:spAutoFit/>
          </a:bodyPr>
          <a:lstStyle/>
          <a:p>
            <a:endParaRPr lang="it-IT" dirty="0"/>
          </a:p>
        </p:txBody>
      </p:sp>
      <p:pic>
        <p:nvPicPr>
          <p:cNvPr id="6" name="Immagine 5">
            <a:extLst>
              <a:ext uri="{FF2B5EF4-FFF2-40B4-BE49-F238E27FC236}">
                <a16:creationId xmlns:a16="http://schemas.microsoft.com/office/drawing/2014/main" id="{C41DEC14-CEB4-4DC2-A5F9-4671188D4179}"/>
              </a:ext>
            </a:extLst>
          </p:cNvPr>
          <p:cNvPicPr>
            <a:picLocks noChangeAspect="1"/>
          </p:cNvPicPr>
          <p:nvPr/>
        </p:nvPicPr>
        <p:blipFill>
          <a:blip r:embed="rId2"/>
          <a:stretch>
            <a:fillRect/>
          </a:stretch>
        </p:blipFill>
        <p:spPr>
          <a:xfrm>
            <a:off x="0" y="0"/>
            <a:ext cx="1149784" cy="804333"/>
          </a:xfrm>
          <a:prstGeom prst="rect">
            <a:avLst/>
          </a:prstGeom>
        </p:spPr>
      </p:pic>
      <p:cxnSp>
        <p:nvCxnSpPr>
          <p:cNvPr id="7" name="Connettore 1 5">
            <a:extLst>
              <a:ext uri="{FF2B5EF4-FFF2-40B4-BE49-F238E27FC236}">
                <a16:creationId xmlns:a16="http://schemas.microsoft.com/office/drawing/2014/main" id="{AFF4499F-1E1D-49E6-A5CF-6282130818BC}"/>
              </a:ext>
            </a:extLst>
          </p:cNvPr>
          <p:cNvCxnSpPr>
            <a:cxnSpLocks/>
          </p:cNvCxnSpPr>
          <p:nvPr/>
        </p:nvCxnSpPr>
        <p:spPr>
          <a:xfrm>
            <a:off x="0" y="6527644"/>
            <a:ext cx="12192000" cy="0"/>
          </a:xfrm>
          <a:prstGeom prst="line">
            <a:avLst/>
          </a:prstGeom>
          <a:noFill/>
          <a:ln w="12700" cap="flat" cmpd="sng" algn="ctr">
            <a:solidFill>
              <a:schemeClr val="bg1"/>
            </a:solidFill>
            <a:prstDash val="solid"/>
          </a:ln>
          <a:effectLst/>
        </p:spPr>
      </p:cxnSp>
      <p:sp>
        <p:nvSpPr>
          <p:cNvPr id="9" name="Rectangle 3">
            <a:extLst>
              <a:ext uri="{FF2B5EF4-FFF2-40B4-BE49-F238E27FC236}">
                <a16:creationId xmlns:a16="http://schemas.microsoft.com/office/drawing/2014/main" id="{65B07517-C7EC-4B9E-AB72-1F2A4A3FAB88}"/>
              </a:ext>
            </a:extLst>
          </p:cNvPr>
          <p:cNvSpPr>
            <a:spLocks noChangeArrowheads="1"/>
          </p:cNvSpPr>
          <p:nvPr/>
        </p:nvSpPr>
        <p:spPr bwMode="auto">
          <a:xfrm>
            <a:off x="0" y="6527644"/>
            <a:ext cx="58585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Dipartimento di Ingegneria Civile-</a:t>
            </a:r>
            <a:r>
              <a:rPr kumimoji="0" lang="it-IT" altLang="it-IT" sz="1600" b="0" i="0" u="none" strike="noStrike" cap="none" normalizeH="0" baseline="0" dirty="0" err="1">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Unical</a:t>
            </a: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 Seduta di laurea 25-11-2021</a:t>
            </a:r>
            <a:endParaRPr kumimoji="0" lang="it-IT" altLang="it-IT" sz="1800" b="0" i="0" u="none" strike="noStrike" cap="none" normalizeH="0" baseline="0" dirty="0">
              <a:ln>
                <a:noFill/>
              </a:ln>
              <a:solidFill>
                <a:schemeClr val="bg1"/>
              </a:solidFill>
              <a:effectLst/>
              <a:latin typeface="Arial" panose="020B0604020202020204" pitchFamily="34" charset="0"/>
            </a:endParaRPr>
          </a:p>
        </p:txBody>
      </p:sp>
      <p:sp>
        <p:nvSpPr>
          <p:cNvPr id="8" name="CasellaDiTesto 7">
            <a:extLst>
              <a:ext uri="{FF2B5EF4-FFF2-40B4-BE49-F238E27FC236}">
                <a16:creationId xmlns:a16="http://schemas.microsoft.com/office/drawing/2014/main" id="{3DD4261C-C32A-49DC-8FC6-C52DBDF7DBF6}"/>
              </a:ext>
            </a:extLst>
          </p:cNvPr>
          <p:cNvSpPr txBox="1"/>
          <p:nvPr/>
        </p:nvSpPr>
        <p:spPr>
          <a:xfrm>
            <a:off x="1149784" y="34892"/>
            <a:ext cx="11042216" cy="769441"/>
          </a:xfrm>
          <a:prstGeom prst="rect">
            <a:avLst/>
          </a:prstGeom>
          <a:noFill/>
        </p:spPr>
        <p:txBody>
          <a:bodyPr wrap="square" rtlCol="0">
            <a:spAutoFit/>
          </a:bodyPr>
          <a:lstStyle/>
          <a:p>
            <a:pPr algn="ctr"/>
            <a:r>
              <a:rPr lang="it-IT" sz="4400" dirty="0">
                <a:latin typeface="Goudy Old Style" panose="02020502050305020303" pitchFamily="18" charset="0"/>
              </a:rPr>
              <a:t>CONCLUSIONI</a:t>
            </a:r>
          </a:p>
        </p:txBody>
      </p:sp>
      <p:sp>
        <p:nvSpPr>
          <p:cNvPr id="11" name="CasellaDiTesto 10">
            <a:extLst>
              <a:ext uri="{FF2B5EF4-FFF2-40B4-BE49-F238E27FC236}">
                <a16:creationId xmlns:a16="http://schemas.microsoft.com/office/drawing/2014/main" id="{FCBBA359-45C0-47B6-AC77-988DD4D53C10}"/>
              </a:ext>
            </a:extLst>
          </p:cNvPr>
          <p:cNvSpPr txBox="1"/>
          <p:nvPr/>
        </p:nvSpPr>
        <p:spPr>
          <a:xfrm>
            <a:off x="319119" y="1944569"/>
            <a:ext cx="11774261" cy="3323987"/>
          </a:xfrm>
          <a:prstGeom prst="rect">
            <a:avLst/>
          </a:prstGeom>
          <a:noFill/>
        </p:spPr>
        <p:txBody>
          <a:bodyPr wrap="square" rtlCol="0">
            <a:spAutoFit/>
          </a:bodyPr>
          <a:lstStyle/>
          <a:p>
            <a:endParaRPr lang="it-IT" sz="1400" dirty="0">
              <a:solidFill>
                <a:schemeClr val="bg1"/>
              </a:solidFill>
              <a:latin typeface="Bookman Old Style" panose="02050604050505020204" pitchFamily="18" charset="0"/>
            </a:endParaRPr>
          </a:p>
          <a:p>
            <a:pPr marL="285750" indent="-285750">
              <a:buFont typeface="Wingdings" panose="05000000000000000000" pitchFamily="2" charset="2"/>
              <a:buChar char="Ø"/>
            </a:pPr>
            <a:r>
              <a:rPr lang="it-IT" sz="1400" dirty="0">
                <a:solidFill>
                  <a:schemeClr val="bg1"/>
                </a:solidFill>
                <a:latin typeface="Bookman Old Style" panose="02050604050505020204" pitchFamily="18" charset="0"/>
              </a:rPr>
              <a:t>L’azione del fuoco determina una riduzione di rigidezza e di resistenza degli elementi strutturali. Il metodo della resistenza residua è più cautelativo nei riguardi della riduzione di rigidezza, mentre non lo è sempre nei riguardi della riduzione di resistenza.</a:t>
            </a:r>
          </a:p>
          <a:p>
            <a:pPr marL="285750" indent="-285750">
              <a:buFont typeface="Wingdings" panose="05000000000000000000" pitchFamily="2" charset="2"/>
              <a:buChar char="Ø"/>
            </a:pPr>
            <a:endParaRPr lang="it-IT" sz="1400" dirty="0">
              <a:solidFill>
                <a:schemeClr val="bg1"/>
              </a:solidFill>
              <a:latin typeface="Bookman Old Style" panose="02050604050505020204" pitchFamily="18" charset="0"/>
            </a:endParaRPr>
          </a:p>
          <a:p>
            <a:pPr marL="285750" indent="-285750">
              <a:buFont typeface="Wingdings" panose="05000000000000000000" pitchFamily="2" charset="2"/>
              <a:buChar char="Ø"/>
            </a:pPr>
            <a:r>
              <a:rPr lang="it-IT" sz="1400" dirty="0">
                <a:solidFill>
                  <a:schemeClr val="bg1"/>
                </a:solidFill>
                <a:latin typeface="Bookman Old Style" panose="02050604050505020204" pitchFamily="18" charset="0"/>
              </a:rPr>
              <a:t>La struttura ospedaliera di Maratea, con elevata vulnerabilità sismica nell’attuale stato di fatto, presenta un aggravio del livello di danneggiamento in presenza di incendi di diversa durata. </a:t>
            </a:r>
          </a:p>
          <a:p>
            <a:pPr marL="285750" indent="-285750">
              <a:buFont typeface="Wingdings" panose="05000000000000000000" pitchFamily="2" charset="2"/>
              <a:buChar char="Ø"/>
            </a:pPr>
            <a:endParaRPr lang="it-IT" sz="1400" dirty="0">
              <a:solidFill>
                <a:schemeClr val="bg1"/>
              </a:solidFill>
              <a:latin typeface="Bookman Old Style" panose="02050604050505020204" pitchFamily="18" charset="0"/>
            </a:endParaRPr>
          </a:p>
          <a:p>
            <a:pPr marL="285750" indent="-285750">
              <a:buFont typeface="Wingdings" panose="05000000000000000000" pitchFamily="2" charset="2"/>
              <a:buChar char="Ø"/>
            </a:pPr>
            <a:r>
              <a:rPr lang="it-IT" sz="1400" dirty="0">
                <a:solidFill>
                  <a:schemeClr val="bg1"/>
                </a:solidFill>
                <a:latin typeface="Bookman Old Style" panose="02050604050505020204" pitchFamily="18" charset="0"/>
              </a:rPr>
              <a:t>La struttura ospedaliera adeguata mediante isolamento alla base presenta una notevole riduzione della vulnerabilità sismica sia in presenza che in assenza di fuoco.</a:t>
            </a:r>
          </a:p>
          <a:p>
            <a:pPr marL="285750" indent="-285750">
              <a:buFont typeface="Wingdings" panose="05000000000000000000" pitchFamily="2" charset="2"/>
              <a:buChar char="Ø"/>
            </a:pPr>
            <a:endParaRPr lang="it-IT" sz="1400" dirty="0">
              <a:solidFill>
                <a:schemeClr val="bg1"/>
              </a:solidFill>
              <a:latin typeface="Bookman Old Style" panose="02050604050505020204" pitchFamily="18" charset="0"/>
            </a:endParaRPr>
          </a:p>
          <a:p>
            <a:pPr marL="285750" indent="-285750">
              <a:buFont typeface="Wingdings" panose="05000000000000000000" pitchFamily="2" charset="2"/>
              <a:buChar char="Ø"/>
            </a:pPr>
            <a:r>
              <a:rPr lang="it-IT" sz="1400" dirty="0">
                <a:solidFill>
                  <a:schemeClr val="bg1"/>
                </a:solidFill>
                <a:latin typeface="Bookman Old Style" panose="02050604050505020204" pitchFamily="18" charset="0"/>
              </a:rPr>
              <a:t>Le analisi sismiche non lineari evidenziano che non sempre uno dei due metodi per la valutazione della resistenza al fuoco risulta essere più cautelativo dell’altro. Localmente in termini di duttilità alcuni elementi si trovano in condizioni peggiori utilizzando il metodo dell’isoterma 500° C, altri con il metodo della resistenza residua (effetti di ridistribuzione della duttilità; effetti torsionali; effetti di riduzione della resistenza).</a:t>
            </a:r>
          </a:p>
        </p:txBody>
      </p:sp>
      <p:sp>
        <p:nvSpPr>
          <p:cNvPr id="12" name="Rectangle 3">
            <a:extLst>
              <a:ext uri="{FF2B5EF4-FFF2-40B4-BE49-F238E27FC236}">
                <a16:creationId xmlns:a16="http://schemas.microsoft.com/office/drawing/2014/main" id="{55DBAF92-99C1-4D79-93E2-EEABEF7F6830}"/>
              </a:ext>
            </a:extLst>
          </p:cNvPr>
          <p:cNvSpPr>
            <a:spLocks noChangeArrowheads="1"/>
          </p:cNvSpPr>
          <p:nvPr/>
        </p:nvSpPr>
        <p:spPr bwMode="auto">
          <a:xfrm>
            <a:off x="8547669" y="6519446"/>
            <a:ext cx="36443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Candidato: …………..  …………..   ……………..</a:t>
            </a:r>
            <a:endParaRPr kumimoji="0" lang="it-IT" altLang="it-IT" sz="1800" b="0"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3763754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6AA734DE-F41E-4820-AF58-5AB27E607618}"/>
              </a:ext>
            </a:extLst>
          </p:cNvPr>
          <p:cNvSpPr txBox="1"/>
          <p:nvPr/>
        </p:nvSpPr>
        <p:spPr>
          <a:xfrm>
            <a:off x="0" y="0"/>
            <a:ext cx="12192000" cy="804333"/>
          </a:xfrm>
          <a:prstGeom prst="rect">
            <a:avLst/>
          </a:prstGeom>
          <a:solidFill>
            <a:srgbClr val="A43B0C"/>
          </a:solidFill>
        </p:spPr>
        <p:txBody>
          <a:bodyPr wrap="square" rtlCol="0">
            <a:spAutoFit/>
          </a:bodyPr>
          <a:lstStyle/>
          <a:p>
            <a:endParaRPr lang="it-IT" dirty="0"/>
          </a:p>
        </p:txBody>
      </p:sp>
      <p:pic>
        <p:nvPicPr>
          <p:cNvPr id="6" name="Immagine 5">
            <a:extLst>
              <a:ext uri="{FF2B5EF4-FFF2-40B4-BE49-F238E27FC236}">
                <a16:creationId xmlns:a16="http://schemas.microsoft.com/office/drawing/2014/main" id="{C41DEC14-CEB4-4DC2-A5F9-4671188D4179}"/>
              </a:ext>
            </a:extLst>
          </p:cNvPr>
          <p:cNvPicPr>
            <a:picLocks noChangeAspect="1"/>
          </p:cNvPicPr>
          <p:nvPr/>
        </p:nvPicPr>
        <p:blipFill>
          <a:blip r:embed="rId2"/>
          <a:stretch>
            <a:fillRect/>
          </a:stretch>
        </p:blipFill>
        <p:spPr>
          <a:xfrm>
            <a:off x="0" y="0"/>
            <a:ext cx="1149784" cy="804333"/>
          </a:xfrm>
          <a:prstGeom prst="rect">
            <a:avLst/>
          </a:prstGeom>
        </p:spPr>
      </p:pic>
      <p:cxnSp>
        <p:nvCxnSpPr>
          <p:cNvPr id="7" name="Connettore 1 5">
            <a:extLst>
              <a:ext uri="{FF2B5EF4-FFF2-40B4-BE49-F238E27FC236}">
                <a16:creationId xmlns:a16="http://schemas.microsoft.com/office/drawing/2014/main" id="{AFF4499F-1E1D-49E6-A5CF-6282130818BC}"/>
              </a:ext>
            </a:extLst>
          </p:cNvPr>
          <p:cNvCxnSpPr>
            <a:cxnSpLocks/>
          </p:cNvCxnSpPr>
          <p:nvPr/>
        </p:nvCxnSpPr>
        <p:spPr>
          <a:xfrm>
            <a:off x="0" y="6527644"/>
            <a:ext cx="12192000" cy="0"/>
          </a:xfrm>
          <a:prstGeom prst="line">
            <a:avLst/>
          </a:prstGeom>
          <a:noFill/>
          <a:ln w="12700" cap="flat" cmpd="sng" algn="ctr">
            <a:solidFill>
              <a:schemeClr val="bg1"/>
            </a:solidFill>
            <a:prstDash val="solid"/>
          </a:ln>
          <a:effectLst/>
        </p:spPr>
      </p:cxnSp>
      <p:sp>
        <p:nvSpPr>
          <p:cNvPr id="9" name="Rectangle 3">
            <a:extLst>
              <a:ext uri="{FF2B5EF4-FFF2-40B4-BE49-F238E27FC236}">
                <a16:creationId xmlns:a16="http://schemas.microsoft.com/office/drawing/2014/main" id="{65B07517-C7EC-4B9E-AB72-1F2A4A3FAB88}"/>
              </a:ext>
            </a:extLst>
          </p:cNvPr>
          <p:cNvSpPr>
            <a:spLocks noChangeArrowheads="1"/>
          </p:cNvSpPr>
          <p:nvPr/>
        </p:nvSpPr>
        <p:spPr bwMode="auto">
          <a:xfrm>
            <a:off x="0" y="6527644"/>
            <a:ext cx="585859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Dipartimento di Ingegneria Civile-</a:t>
            </a:r>
            <a:r>
              <a:rPr kumimoji="0" lang="it-IT" altLang="it-IT" sz="1600" b="0" i="0" u="none" strike="noStrike" cap="none" normalizeH="0" baseline="0" dirty="0" err="1">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Unical</a:t>
            </a: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 Seduta di laurea 25-11-2021</a:t>
            </a:r>
            <a:endParaRPr kumimoji="0" lang="it-IT" altLang="it-IT" sz="1800" b="0" i="0" u="none" strike="noStrike" cap="none" normalizeH="0" baseline="0" dirty="0">
              <a:ln>
                <a:noFill/>
              </a:ln>
              <a:solidFill>
                <a:schemeClr val="bg1"/>
              </a:solidFill>
              <a:effectLst/>
              <a:latin typeface="Arial" panose="020B0604020202020204" pitchFamily="34" charset="0"/>
            </a:endParaRPr>
          </a:p>
        </p:txBody>
      </p:sp>
      <p:sp>
        <p:nvSpPr>
          <p:cNvPr id="8" name="CasellaDiTesto 7">
            <a:extLst>
              <a:ext uri="{FF2B5EF4-FFF2-40B4-BE49-F238E27FC236}">
                <a16:creationId xmlns:a16="http://schemas.microsoft.com/office/drawing/2014/main" id="{3DD4261C-C32A-49DC-8FC6-C52DBDF7DBF6}"/>
              </a:ext>
            </a:extLst>
          </p:cNvPr>
          <p:cNvSpPr txBox="1"/>
          <p:nvPr/>
        </p:nvSpPr>
        <p:spPr>
          <a:xfrm>
            <a:off x="1149784" y="34892"/>
            <a:ext cx="11042216" cy="769441"/>
          </a:xfrm>
          <a:prstGeom prst="rect">
            <a:avLst/>
          </a:prstGeom>
          <a:noFill/>
        </p:spPr>
        <p:txBody>
          <a:bodyPr wrap="square" rtlCol="0">
            <a:spAutoFit/>
          </a:bodyPr>
          <a:lstStyle/>
          <a:p>
            <a:pPr algn="ctr"/>
            <a:r>
              <a:rPr lang="it-IT" sz="4400" dirty="0">
                <a:latin typeface="Goudy Old Style" panose="02020502050305020303" pitchFamily="18" charset="0"/>
              </a:rPr>
              <a:t>UNIVERSITÀ DELLA CALABRIA</a:t>
            </a:r>
          </a:p>
        </p:txBody>
      </p:sp>
      <p:sp>
        <p:nvSpPr>
          <p:cNvPr id="2" name="CasellaDiTesto 1">
            <a:extLst>
              <a:ext uri="{FF2B5EF4-FFF2-40B4-BE49-F238E27FC236}">
                <a16:creationId xmlns:a16="http://schemas.microsoft.com/office/drawing/2014/main" id="{10B6C7D9-85CB-4AF7-9B63-F5E83891C4F2}"/>
              </a:ext>
            </a:extLst>
          </p:cNvPr>
          <p:cNvSpPr txBox="1"/>
          <p:nvPr/>
        </p:nvSpPr>
        <p:spPr>
          <a:xfrm>
            <a:off x="1721003" y="2037947"/>
            <a:ext cx="9078685" cy="2800767"/>
          </a:xfrm>
          <a:prstGeom prst="rect">
            <a:avLst/>
          </a:prstGeom>
          <a:noFill/>
        </p:spPr>
        <p:txBody>
          <a:bodyPr wrap="square" rtlCol="0">
            <a:spAutoFit/>
          </a:bodyPr>
          <a:lstStyle/>
          <a:p>
            <a:pPr algn="ctr"/>
            <a:r>
              <a:rPr lang="it-IT" sz="8800" dirty="0">
                <a:solidFill>
                  <a:schemeClr val="bg1"/>
                </a:solidFill>
                <a:latin typeface="Bookman Old Style" panose="02050604050505020204" pitchFamily="18" charset="0"/>
              </a:rPr>
              <a:t>GRAZIE PER L’ATTENZIONE!</a:t>
            </a:r>
          </a:p>
        </p:txBody>
      </p:sp>
      <p:sp>
        <p:nvSpPr>
          <p:cNvPr id="11" name="Rectangle 3">
            <a:extLst>
              <a:ext uri="{FF2B5EF4-FFF2-40B4-BE49-F238E27FC236}">
                <a16:creationId xmlns:a16="http://schemas.microsoft.com/office/drawing/2014/main" id="{90351EE9-7824-428D-B85D-3B4A219F30A2}"/>
              </a:ext>
            </a:extLst>
          </p:cNvPr>
          <p:cNvSpPr>
            <a:spLocks noChangeArrowheads="1"/>
          </p:cNvSpPr>
          <p:nvPr/>
        </p:nvSpPr>
        <p:spPr bwMode="auto">
          <a:xfrm>
            <a:off x="8547669" y="6519446"/>
            <a:ext cx="36443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181475" algn="l"/>
              </a:tabLst>
              <a:defRPr>
                <a:solidFill>
                  <a:schemeClr val="tx1"/>
                </a:solidFill>
                <a:latin typeface="Arial" panose="020B0604020202020204" pitchFamily="34" charset="0"/>
              </a:defRPr>
            </a:lvl1pPr>
            <a:lvl2pPr eaLnBrk="0" fontAlgn="base" hangingPunct="0">
              <a:spcBef>
                <a:spcPct val="0"/>
              </a:spcBef>
              <a:spcAft>
                <a:spcPct val="0"/>
              </a:spcAft>
              <a:tabLst>
                <a:tab pos="4181475" algn="l"/>
              </a:tabLst>
              <a:defRPr>
                <a:solidFill>
                  <a:schemeClr val="tx1"/>
                </a:solidFill>
                <a:latin typeface="Arial" panose="020B0604020202020204" pitchFamily="34" charset="0"/>
              </a:defRPr>
            </a:lvl2pPr>
            <a:lvl3pPr eaLnBrk="0" fontAlgn="base" hangingPunct="0">
              <a:spcBef>
                <a:spcPct val="0"/>
              </a:spcBef>
              <a:spcAft>
                <a:spcPct val="0"/>
              </a:spcAft>
              <a:tabLst>
                <a:tab pos="4181475" algn="l"/>
              </a:tabLst>
              <a:defRPr>
                <a:solidFill>
                  <a:schemeClr val="tx1"/>
                </a:solidFill>
                <a:latin typeface="Arial" panose="020B0604020202020204" pitchFamily="34" charset="0"/>
              </a:defRPr>
            </a:lvl3pPr>
            <a:lvl4pPr eaLnBrk="0" fontAlgn="base" hangingPunct="0">
              <a:spcBef>
                <a:spcPct val="0"/>
              </a:spcBef>
              <a:spcAft>
                <a:spcPct val="0"/>
              </a:spcAft>
              <a:tabLst>
                <a:tab pos="4181475" algn="l"/>
              </a:tabLst>
              <a:defRPr>
                <a:solidFill>
                  <a:schemeClr val="tx1"/>
                </a:solidFill>
                <a:latin typeface="Arial" panose="020B0604020202020204" pitchFamily="34" charset="0"/>
              </a:defRPr>
            </a:lvl4pPr>
            <a:lvl5pPr eaLnBrk="0" fontAlgn="base" hangingPunct="0">
              <a:spcBef>
                <a:spcPct val="0"/>
              </a:spcBef>
              <a:spcAft>
                <a:spcPct val="0"/>
              </a:spcAft>
              <a:tabLst>
                <a:tab pos="4181475" algn="l"/>
              </a:tabLst>
              <a:defRPr>
                <a:solidFill>
                  <a:schemeClr val="tx1"/>
                </a:solidFill>
                <a:latin typeface="Arial" panose="020B0604020202020204" pitchFamily="34" charset="0"/>
              </a:defRPr>
            </a:lvl5pPr>
            <a:lvl6pPr eaLnBrk="0" fontAlgn="base" hangingPunct="0">
              <a:spcBef>
                <a:spcPct val="0"/>
              </a:spcBef>
              <a:spcAft>
                <a:spcPct val="0"/>
              </a:spcAft>
              <a:tabLst>
                <a:tab pos="4181475" algn="l"/>
              </a:tabLst>
              <a:defRPr>
                <a:solidFill>
                  <a:schemeClr val="tx1"/>
                </a:solidFill>
                <a:latin typeface="Arial" panose="020B0604020202020204" pitchFamily="34" charset="0"/>
              </a:defRPr>
            </a:lvl6pPr>
            <a:lvl7pPr eaLnBrk="0" fontAlgn="base" hangingPunct="0">
              <a:spcBef>
                <a:spcPct val="0"/>
              </a:spcBef>
              <a:spcAft>
                <a:spcPct val="0"/>
              </a:spcAft>
              <a:tabLst>
                <a:tab pos="4181475" algn="l"/>
              </a:tabLst>
              <a:defRPr>
                <a:solidFill>
                  <a:schemeClr val="tx1"/>
                </a:solidFill>
                <a:latin typeface="Arial" panose="020B0604020202020204" pitchFamily="34" charset="0"/>
              </a:defRPr>
            </a:lvl7pPr>
            <a:lvl8pPr eaLnBrk="0" fontAlgn="base" hangingPunct="0">
              <a:spcBef>
                <a:spcPct val="0"/>
              </a:spcBef>
              <a:spcAft>
                <a:spcPct val="0"/>
              </a:spcAft>
              <a:tabLst>
                <a:tab pos="4181475" algn="l"/>
              </a:tabLst>
              <a:defRPr>
                <a:solidFill>
                  <a:schemeClr val="tx1"/>
                </a:solidFill>
                <a:latin typeface="Arial" panose="020B0604020202020204" pitchFamily="34" charset="0"/>
              </a:defRPr>
            </a:lvl8pPr>
            <a:lvl9pPr eaLnBrk="0" fontAlgn="base" hangingPunct="0">
              <a:spcBef>
                <a:spcPct val="0"/>
              </a:spcBef>
              <a:spcAft>
                <a:spcPct val="0"/>
              </a:spcAft>
              <a:tabLst>
                <a:tab pos="4181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4181475" algn="l"/>
              </a:tabLst>
            </a:pPr>
            <a:r>
              <a:rPr kumimoji="0" lang="it-IT" altLang="it-IT" sz="1600" b="0" i="0" u="none" strike="noStrike" cap="none" normalizeH="0" baseline="0" dirty="0">
                <a:ln>
                  <a:noFill/>
                </a:ln>
                <a:solidFill>
                  <a:schemeClr val="bg1"/>
                </a:solidFill>
                <a:effectLst/>
                <a:latin typeface="Goudy Old Style" panose="02020502050305020303" pitchFamily="18" charset="0"/>
                <a:ea typeface="Calibri" panose="020F0502020204030204" pitchFamily="34" charset="0"/>
                <a:cs typeface="Times New Roman" panose="02020603050405020304" pitchFamily="18" charset="0"/>
              </a:rPr>
              <a:t>Candidato: …………..  …………..   ……………..</a:t>
            </a:r>
            <a:endParaRPr kumimoji="0" lang="it-IT" altLang="it-IT" sz="1800" b="0" i="0" u="none" strike="noStrike" cap="none" normalizeH="0" baseline="0" dirty="0">
              <a:ln>
                <a:noFill/>
              </a:ln>
              <a:solidFill>
                <a:schemeClr val="bg1"/>
              </a:solidFill>
              <a:effectLst/>
              <a:latin typeface="Arial" panose="020B0604020202020204" pitchFamily="34" charset="0"/>
            </a:endParaRPr>
          </a:p>
        </p:txBody>
      </p:sp>
    </p:spTree>
    <p:extLst>
      <p:ext uri="{BB962C8B-B14F-4D97-AF65-F5344CB8AC3E}">
        <p14:creationId xmlns:p14="http://schemas.microsoft.com/office/powerpoint/2010/main" val="21866630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Personalizzato 2">
      <a:dk1>
        <a:sysClr val="windowText" lastClr="000000"/>
      </a:dk1>
      <a:lt1>
        <a:sysClr val="window" lastClr="FFFFFF"/>
      </a:lt1>
      <a:dk2>
        <a:srgbClr val="EE5818"/>
      </a:dk2>
      <a:lt2>
        <a:srgbClr val="EBEBEB"/>
      </a:lt2>
      <a:accent1>
        <a:srgbClr val="C58405"/>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1405</TotalTime>
  <Words>412</Words>
  <Application>Microsoft Office PowerPoint</Application>
  <PresentationFormat>Widescreen</PresentationFormat>
  <Paragraphs>42</Paragraphs>
  <Slides>4</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4</vt:i4>
      </vt:variant>
    </vt:vector>
  </HeadingPairs>
  <TitlesOfParts>
    <vt:vector size="13" baseType="lpstr">
      <vt:lpstr>Arial</vt:lpstr>
      <vt:lpstr>Bookman Old Style</vt:lpstr>
      <vt:lpstr>Calibri</vt:lpstr>
      <vt:lpstr>Century Gothic</vt:lpstr>
      <vt:lpstr>Goudy Old Style</vt:lpstr>
      <vt:lpstr>Times New Roman</vt:lpstr>
      <vt:lpstr>Wingdings</vt:lpstr>
      <vt:lpstr>Wingdings 3</vt:lpstr>
      <vt:lpstr>Ione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Gianfranco Salfi</cp:lastModifiedBy>
  <cp:revision>107</cp:revision>
  <dcterms:created xsi:type="dcterms:W3CDTF">2021-11-17T08:19:02Z</dcterms:created>
  <dcterms:modified xsi:type="dcterms:W3CDTF">2022-03-02T09:10:32Z</dcterms:modified>
</cp:coreProperties>
</file>