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14" r:id="rId2"/>
    <p:sldId id="427" r:id="rId3"/>
    <p:sldId id="428" r:id="rId4"/>
    <p:sldId id="613" r:id="rId5"/>
    <p:sldId id="612" r:id="rId6"/>
    <p:sldId id="429" r:id="rId7"/>
    <p:sldId id="430" r:id="rId8"/>
    <p:sldId id="382" r:id="rId9"/>
    <p:sldId id="615" r:id="rId10"/>
    <p:sldId id="425" r:id="rId11"/>
    <p:sldId id="608" r:id="rId12"/>
    <p:sldId id="431" r:id="rId13"/>
    <p:sldId id="610" r:id="rId14"/>
    <p:sldId id="6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94C19-4253-471D-AEC6-9E41EF8224D6}" v="1" dt="2021-11-14T22:03:47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Vingelli" userId="f38ea89f365bb01f" providerId="LiveId" clId="{DD794C19-4253-471D-AEC6-9E41EF8224D6}"/>
    <pc:docChg chg="custSel addSld modSld">
      <pc:chgData name="Giovanna Vingelli" userId="f38ea89f365bb01f" providerId="LiveId" clId="{DD794C19-4253-471D-AEC6-9E41EF8224D6}" dt="2021-11-14T22:08:49.851" v="47" actId="1076"/>
      <pc:docMkLst>
        <pc:docMk/>
      </pc:docMkLst>
      <pc:sldChg chg="add">
        <pc:chgData name="Giovanna Vingelli" userId="f38ea89f365bb01f" providerId="LiveId" clId="{DD794C19-4253-471D-AEC6-9E41EF8224D6}" dt="2021-11-14T22:03:47.528" v="41"/>
        <pc:sldMkLst>
          <pc:docMk/>
          <pc:sldMk cId="2458881489" sldId="382"/>
        </pc:sldMkLst>
      </pc:sldChg>
      <pc:sldChg chg="addSp delSp modSp mod">
        <pc:chgData name="Giovanna Vingelli" userId="f38ea89f365bb01f" providerId="LiveId" clId="{DD794C19-4253-471D-AEC6-9E41EF8224D6}" dt="2021-11-14T22:00:06.094" v="40" actId="20577"/>
        <pc:sldMkLst>
          <pc:docMk/>
          <pc:sldMk cId="1563996125" sldId="611"/>
        </pc:sldMkLst>
        <pc:spChg chg="del mod">
          <ac:chgData name="Giovanna Vingelli" userId="f38ea89f365bb01f" providerId="LiveId" clId="{DD794C19-4253-471D-AEC6-9E41EF8224D6}" dt="2021-11-14T21:59:52.444" v="26" actId="478"/>
          <ac:spMkLst>
            <pc:docMk/>
            <pc:sldMk cId="1563996125" sldId="611"/>
            <ac:spMk id="5" creationId="{871E77E4-162D-4DF3-A687-3DD2117522B7}"/>
          </ac:spMkLst>
        </pc:spChg>
        <pc:spChg chg="add mod">
          <ac:chgData name="Giovanna Vingelli" userId="f38ea89f365bb01f" providerId="LiveId" clId="{DD794C19-4253-471D-AEC6-9E41EF8224D6}" dt="2021-11-14T22:00:06.094" v="40" actId="20577"/>
          <ac:spMkLst>
            <pc:docMk/>
            <pc:sldMk cId="1563996125" sldId="611"/>
            <ac:spMk id="6" creationId="{A1BD395A-95F0-4EAD-89F2-550EBFB3AEEA}"/>
          </ac:spMkLst>
        </pc:spChg>
      </pc:sldChg>
      <pc:sldChg chg="addSp delSp modSp new mod">
        <pc:chgData name="Giovanna Vingelli" userId="f38ea89f365bb01f" providerId="LiveId" clId="{DD794C19-4253-471D-AEC6-9E41EF8224D6}" dt="2021-11-14T22:08:49.851" v="47" actId="1076"/>
        <pc:sldMkLst>
          <pc:docMk/>
          <pc:sldMk cId="1279722291" sldId="615"/>
        </pc:sldMkLst>
        <pc:picChg chg="add del mod">
          <ac:chgData name="Giovanna Vingelli" userId="f38ea89f365bb01f" providerId="LiveId" clId="{DD794C19-4253-471D-AEC6-9E41EF8224D6}" dt="2021-11-14T22:06:15.373" v="45" actId="478"/>
          <ac:picMkLst>
            <pc:docMk/>
            <pc:sldMk cId="1279722291" sldId="615"/>
            <ac:picMk id="3" creationId="{C10FD05B-C8B8-4D7B-B8EB-97F717A7291D}"/>
          </ac:picMkLst>
        </pc:picChg>
        <pc:picChg chg="add mod">
          <ac:chgData name="Giovanna Vingelli" userId="f38ea89f365bb01f" providerId="LiveId" clId="{DD794C19-4253-471D-AEC6-9E41EF8224D6}" dt="2021-11-14T22:08:49.851" v="47" actId="1076"/>
          <ac:picMkLst>
            <pc:docMk/>
            <pc:sldMk cId="1279722291" sldId="615"/>
            <ac:picMk id="5" creationId="{96C9C006-63CF-40E8-897F-04136EB117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F8864-72AD-4EFC-9386-359E08D6688D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A4F1-9EB7-4752-99E8-239C568409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0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0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8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7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23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19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49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48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61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453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5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99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9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49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63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7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5B50AB-1E94-493D-9158-2B537BD8C7AB}" type="datetimeFigureOut">
              <a:rPr lang="it-IT" smtClean="0"/>
              <a:t>14/11/2021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A5F924-EB72-4168-94B9-3A495E68E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E5ED64-5B3D-40EF-B77C-683942DD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7"/>
            <a:ext cx="12192000" cy="6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>
              <a:buClr>
                <a:srgbClr val="56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200" b="1" dirty="0" err="1">
                <a:solidFill>
                  <a:schemeClr val="tx1"/>
                </a:solidFill>
                <a:latin typeface="Georgia" pitchFamily="1" charset="0"/>
              </a:rPr>
              <a:t>Perché</a:t>
            </a:r>
            <a:r>
              <a:rPr lang="en-GB" altLang="it-IT" sz="3200" b="1" dirty="0">
                <a:solidFill>
                  <a:schemeClr val="tx1"/>
                </a:solidFill>
                <a:latin typeface="Georgia" pitchFamily="1" charset="0"/>
              </a:rPr>
              <a:t> la </a:t>
            </a:r>
            <a:r>
              <a:rPr lang="en-GB" altLang="it-IT" sz="3200" b="1" dirty="0" err="1">
                <a:solidFill>
                  <a:schemeClr val="tx1"/>
                </a:solidFill>
                <a:latin typeface="Georgia" pitchFamily="1" charset="0"/>
              </a:rPr>
              <a:t>violenza</a:t>
            </a:r>
            <a:r>
              <a:rPr lang="en-GB" altLang="it-IT" sz="3200" b="1" dirty="0">
                <a:solidFill>
                  <a:schemeClr val="tx1"/>
                </a:solidFill>
                <a:latin typeface="Georgia" pitchFamily="1" charset="0"/>
              </a:rPr>
              <a:t> di </a:t>
            </a:r>
            <a:r>
              <a:rPr lang="en-GB" altLang="it-IT" sz="3200" b="1" dirty="0" err="1">
                <a:solidFill>
                  <a:schemeClr val="tx1"/>
                </a:solidFill>
                <a:latin typeface="Georgia" pitchFamily="1" charset="0"/>
              </a:rPr>
              <a:t>genere</a:t>
            </a:r>
            <a:r>
              <a:rPr lang="en-GB" altLang="it-IT" sz="3200" b="1" dirty="0">
                <a:solidFill>
                  <a:schemeClr val="tx1"/>
                </a:solidFill>
                <a:latin typeface="Georgia" pitchFamily="1" charset="0"/>
              </a:rPr>
              <a:t>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875151" y="1930986"/>
            <a:ext cx="5302189" cy="4739950"/>
          </a:xfrm>
        </p:spPr>
        <p:txBody>
          <a:bodyPr anchor="ctr"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Rapporti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di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potere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diseguali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tra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uomini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e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donne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 (economici,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politici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, </a:t>
            </a:r>
            <a:r>
              <a:rPr lang="en-GB" altLang="it-IT" dirty="0" err="1">
                <a:solidFill>
                  <a:schemeClr val="tx1"/>
                </a:solidFill>
                <a:latin typeface="Georgia" pitchFamily="1" charset="0"/>
              </a:rPr>
              <a:t>culturali</a:t>
            </a:r>
            <a:r>
              <a:rPr lang="en-GB" altLang="it-IT" dirty="0">
                <a:solidFill>
                  <a:schemeClr val="tx1"/>
                </a:solidFill>
                <a:latin typeface="Georgia" pitchFamily="1" charset="0"/>
              </a:rPr>
              <a:t>)</a:t>
            </a:r>
            <a:r>
              <a:rPr lang="ar-SA" altLang="it-IT" dirty="0">
                <a:solidFill>
                  <a:schemeClr val="tx1"/>
                </a:solidFill>
                <a:latin typeface="Georgia" pitchFamily="1" charset="0"/>
                <a:cs typeface="Arial" charset="0"/>
              </a:rPr>
              <a:t>‏</a:t>
            </a:r>
            <a:endParaRPr lang="en-GB" altLang="it-IT" dirty="0">
              <a:solidFill>
                <a:schemeClr val="tx1"/>
              </a:solidFill>
              <a:latin typeface="Georgia" pitchFamily="1" charset="0"/>
            </a:endParaRP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>
              <a:solidFill>
                <a:schemeClr val="tx1"/>
              </a:solidFill>
              <a:latin typeface="Georgia" pitchFamily="1" charset="0"/>
            </a:endParaRPr>
          </a:p>
          <a:p>
            <a:pPr lvl="2">
              <a:buFont typeface="Wingdings" pitchFamily="1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autonomia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finanziaria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e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diversa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presenza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nel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mercato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del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lavoro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di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donne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e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uomini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;</a:t>
            </a:r>
          </a:p>
          <a:p>
            <a:pPr lvl="2">
              <a:buFont typeface="Wingdings" pitchFamily="1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struttura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delle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relazioni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di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genere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nella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storia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ar-SA" altLang="it-IT" sz="1800" dirty="0">
                <a:solidFill>
                  <a:schemeClr val="tx1"/>
                </a:solidFill>
                <a:latin typeface="Georgia" pitchFamily="1" charset="0"/>
                <a:cs typeface="Arial" charset="0"/>
              </a:rPr>
              <a:t>‏</a:t>
            </a:r>
            <a:endParaRPr lang="en-GB" altLang="it-IT" sz="1800" dirty="0">
              <a:solidFill>
                <a:schemeClr val="tx1"/>
              </a:solidFill>
              <a:latin typeface="Georgia" pitchFamily="1" charset="0"/>
            </a:endParaRPr>
          </a:p>
          <a:p>
            <a:pPr lvl="2">
              <a:buFont typeface="Wingdings" pitchFamily="1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Diversi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modelli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sociali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sulla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sessualità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e il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desiderio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maschile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e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femminile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(es.la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disponibilità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del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corpo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femminile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e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l’istinto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sessuale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 </a:t>
            </a:r>
            <a:r>
              <a:rPr lang="en-GB" altLang="it-IT" sz="1800" dirty="0" err="1">
                <a:solidFill>
                  <a:schemeClr val="tx1"/>
                </a:solidFill>
                <a:latin typeface="Georgia" pitchFamily="1" charset="0"/>
              </a:rPr>
              <a:t>maschile</a:t>
            </a:r>
            <a:r>
              <a:rPr lang="en-GB" altLang="it-IT" sz="1800" dirty="0">
                <a:solidFill>
                  <a:schemeClr val="tx1"/>
                </a:solidFill>
                <a:latin typeface="Georgia" pitchFamily="1" charset="0"/>
              </a:rPr>
              <a:t>);</a:t>
            </a:r>
            <a:r>
              <a:rPr lang="en-GB" altLang="it-IT" sz="1800" dirty="0">
                <a:solidFill>
                  <a:schemeClr val="tx1"/>
                </a:solidFill>
              </a:rPr>
              <a:t> </a:t>
            </a:r>
          </a:p>
          <a:p>
            <a:pPr lvl="2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1800" dirty="0">
              <a:solidFill>
                <a:schemeClr val="tx1"/>
              </a:solidFill>
            </a:endParaRPr>
          </a:p>
          <a:p>
            <a:pPr lvl="2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i="1" dirty="0">
                <a:solidFill>
                  <a:schemeClr val="tx1"/>
                </a:solidFill>
              </a:rPr>
              <a:t>Fonte: </a:t>
            </a:r>
            <a:r>
              <a:rPr lang="en-GB" altLang="it-IT" sz="1800" i="1" dirty="0" err="1">
                <a:solidFill>
                  <a:schemeClr val="tx1"/>
                </a:solidFill>
              </a:rPr>
              <a:t>Romito</a:t>
            </a:r>
            <a:r>
              <a:rPr lang="en-GB" altLang="it-IT" sz="1800" i="1" dirty="0">
                <a:solidFill>
                  <a:schemeClr val="tx1"/>
                </a:solidFill>
              </a:rPr>
              <a:t> (2000)</a:t>
            </a:r>
            <a:r>
              <a:rPr lang="en-GB" altLang="it-IT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4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33DA065-A717-4768-B58D-A8147E90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71" y="0"/>
            <a:ext cx="9074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6BFEBD-7F75-480E-8CA3-0E10B8A1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700087"/>
            <a:ext cx="11372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A2AEE7-A94C-4FA2-9B1A-DCCA0779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3246" y="-1213756"/>
            <a:ext cx="2457450" cy="5257800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71E77E4-162D-4DF3-A687-3DD21175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2995385"/>
            <a:ext cx="8825659" cy="3416300"/>
          </a:xfrm>
        </p:spPr>
        <p:txBody>
          <a:bodyPr/>
          <a:lstStyle/>
          <a:p>
            <a:r>
              <a:rPr lang="it-IT" sz="2800" b="1" dirty="0"/>
              <a:t>Contatta il Centro antiviolenza più vicino a te</a:t>
            </a:r>
          </a:p>
          <a:p>
            <a:endParaRPr lang="it-IT" dirty="0"/>
          </a:p>
          <a:p>
            <a:r>
              <a:rPr lang="it-IT" dirty="0"/>
              <a:t>A Cosenza: Centro contro la violenza alle donne «Roberta </a:t>
            </a:r>
            <a:r>
              <a:rPr lang="it-IT" dirty="0" err="1"/>
              <a:t>Lanzino</a:t>
            </a:r>
            <a:r>
              <a:rPr lang="it-IT" dirty="0"/>
              <a:t>»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A8C38A-6913-48B4-BF51-C2001587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897390"/>
            <a:ext cx="5000625" cy="15144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24C3F9C-7F69-4293-B5DF-3E081590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27" y="4703535"/>
            <a:ext cx="9241971" cy="1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A2AEE7-A94C-4FA2-9B1A-DCCA0779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3246" y="-1213756"/>
            <a:ext cx="2457450" cy="5257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847B9BC-B416-4A14-B97F-81E634F5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5" y="676502"/>
            <a:ext cx="2143125" cy="2143125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BD395A-95F0-4EAD-89F2-550EBFB3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8000" dirty="0"/>
          </a:p>
          <a:p>
            <a:r>
              <a:rPr lang="it-IT" sz="8000" dirty="0"/>
              <a:t>Video </a:t>
            </a:r>
            <a:r>
              <a:rPr lang="it-IT" sz="8000" dirty="0" err="1"/>
              <a:t>Unical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156399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66FAEB-7F64-4A77-97ED-3D69EFD0A552}"/>
              </a:ext>
            </a:extLst>
          </p:cNvPr>
          <p:cNvSpPr txBox="1"/>
          <p:nvPr/>
        </p:nvSpPr>
        <p:spPr>
          <a:xfrm>
            <a:off x="4678424" y="1059025"/>
            <a:ext cx="5302189" cy="473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La Giornata internazionale per l'eliminazione della violenza contro le donne </a:t>
            </a:r>
            <a:r>
              <a:rPr lang="en-US" dirty="0"/>
              <a:t>è </a:t>
            </a:r>
            <a:r>
              <a:rPr lang="en-US"/>
              <a:t>una ricorrenza istituita dall'Assemblea generale delle Nazioni </a:t>
            </a:r>
            <a:r>
              <a:rPr lang="en-US" dirty="0"/>
              <a:t>Unite</a:t>
            </a:r>
            <a:r>
              <a:rPr lang="en-US"/>
              <a:t>, tramite la risoluzione numero </a:t>
            </a:r>
            <a:r>
              <a:rPr lang="en-US" dirty="0"/>
              <a:t>54/134 del </a:t>
            </a:r>
            <a:r>
              <a:rPr lang="en-US"/>
              <a:t>17 dicembre </a:t>
            </a:r>
            <a:r>
              <a:rPr lang="en-US" dirty="0"/>
              <a:t>1999.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 L'Assemblea generale delle Nazioni </a:t>
            </a:r>
            <a:r>
              <a:rPr lang="en-US" dirty="0"/>
              <a:t>Unite </a:t>
            </a:r>
            <a:r>
              <a:rPr lang="en-US"/>
              <a:t>ha designato </a:t>
            </a:r>
            <a:r>
              <a:rPr lang="en-US" dirty="0"/>
              <a:t>il </a:t>
            </a:r>
            <a:r>
              <a:rPr lang="en-US"/>
              <a:t>25 novembre </a:t>
            </a:r>
            <a:r>
              <a:rPr lang="en-US" dirty="0"/>
              <a:t>come </a:t>
            </a:r>
            <a:r>
              <a:rPr lang="en-US"/>
              <a:t>data della ricorrenza </a:t>
            </a:r>
            <a:r>
              <a:rPr lang="en-US" dirty="0"/>
              <a:t>e </a:t>
            </a:r>
            <a:r>
              <a:rPr lang="en-US"/>
              <a:t>ha invitato i governi, le organizzazioni internazionali </a:t>
            </a:r>
            <a:r>
              <a:rPr lang="en-US" dirty="0"/>
              <a:t>e le ONG </a:t>
            </a:r>
            <a:r>
              <a:rPr lang="en-US"/>
              <a:t>a organizzare attività </a:t>
            </a:r>
            <a:r>
              <a:rPr lang="en-US" dirty="0"/>
              <a:t>volte </a:t>
            </a:r>
            <a:r>
              <a:rPr lang="en-US"/>
              <a:t>a sensibilizzare l'opinione pubblica in quel giorno.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6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FE5F2A5-A24A-4BAE-BD55-DA0A608E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endParaRPr lang="it-IT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FECE7-6BA6-48E5-A320-ACE5B7C7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700" dirty="0">
                <a:solidFill>
                  <a:schemeClr val="tx1"/>
                </a:solidFill>
              </a:rPr>
              <a:t>Questa data fu scelta in ricordo del brutale assassinio nel 1960 delle tre sorelle </a:t>
            </a:r>
            <a:r>
              <a:rPr lang="it-IT" sz="1700" dirty="0" err="1">
                <a:solidFill>
                  <a:schemeClr val="tx1"/>
                </a:solidFill>
              </a:rPr>
              <a:t>Mirabal</a:t>
            </a:r>
            <a:r>
              <a:rPr lang="it-IT" sz="1700" dirty="0">
                <a:solidFill>
                  <a:schemeClr val="tx1"/>
                </a:solidFill>
              </a:rPr>
              <a:t> considerate esempio di donne rivoluzionarie per l'impegno con cui tentarono di contrastare il regime di Rafael </a:t>
            </a:r>
            <a:r>
              <a:rPr lang="it-IT" sz="1700" dirty="0" err="1">
                <a:solidFill>
                  <a:schemeClr val="tx1"/>
                </a:solidFill>
              </a:rPr>
              <a:t>Leónidas</a:t>
            </a:r>
            <a:r>
              <a:rPr lang="it-IT" sz="1700" dirty="0">
                <a:solidFill>
                  <a:schemeClr val="tx1"/>
                </a:solidFill>
              </a:rPr>
              <a:t> Trujillo (1930-1961), il dittatore che tenne la Repubblica Dominicana nell'arretratezza e nel caos per oltre 30 anni. 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solidFill>
                  <a:schemeClr val="tx1"/>
                </a:solidFill>
              </a:rPr>
              <a:t>Il 25 novembre 1960, infatti, le sorelle </a:t>
            </a:r>
            <a:r>
              <a:rPr lang="it-IT" sz="1700" dirty="0" err="1">
                <a:solidFill>
                  <a:schemeClr val="tx1"/>
                </a:solidFill>
              </a:rPr>
              <a:t>Mirabal</a:t>
            </a:r>
            <a:r>
              <a:rPr lang="it-IT" sz="1700" dirty="0">
                <a:solidFill>
                  <a:schemeClr val="tx1"/>
                </a:solidFill>
              </a:rPr>
              <a:t>, mentre si recavano a far visita ai loro mariti in prigione, furono bloccate sulla strada da agenti del Servizio di informazione militare. 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solidFill>
                  <a:schemeClr val="tx1"/>
                </a:solidFill>
              </a:rPr>
              <a:t>Condotte in un luogo nascosto nelle vicinanze furono stuprate, torturate, massacrate a colpi di bastone e strangolate, per poi essere gettate in un precipizio, a bordo della loro auto, per simulare un incidente.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C86660-3648-42BF-833C-03BC42E61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7" y="2437719"/>
            <a:ext cx="3143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50D473-6A1D-48D9-96BB-5106A858F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133" y="1284394"/>
            <a:ext cx="7352902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0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197677-DC20-435E-B41B-669BCF97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10" y="1123527"/>
            <a:ext cx="844917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B172ED-608B-453B-ACD5-747CA7A8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752475"/>
            <a:ext cx="114014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482E884-CE2A-467A-9458-F6A333BE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800100"/>
            <a:ext cx="11134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37F229-36DF-4DDE-A71B-5BA939A7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3" y="152401"/>
            <a:ext cx="5972175" cy="42957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E3889F-1451-4D3F-8FCF-B13E9484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4728839"/>
            <a:ext cx="3868035" cy="194347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ACDCE8B-6382-4E79-B8C2-F41E98393DE2}"/>
              </a:ext>
            </a:extLst>
          </p:cNvPr>
          <p:cNvSpPr/>
          <p:nvPr/>
        </p:nvSpPr>
        <p:spPr>
          <a:xfrm>
            <a:off x="8363836" y="4114800"/>
            <a:ext cx="3991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8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C9C006-63CF-40E8-897F-04136EB1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671113"/>
            <a:ext cx="60483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2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20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Wingdings</vt:lpstr>
      <vt:lpstr>Wingdings 3</vt:lpstr>
      <vt:lpstr>Riunioni 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la violenza di genere?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novembre</dc:title>
  <dc:creator>Giovanna Vingelli</dc:creator>
  <cp:lastModifiedBy>Giovanna Vingelli</cp:lastModifiedBy>
  <cp:revision>4</cp:revision>
  <dcterms:created xsi:type="dcterms:W3CDTF">2020-11-22T10:06:36Z</dcterms:created>
  <dcterms:modified xsi:type="dcterms:W3CDTF">2021-11-14T22:08:57Z</dcterms:modified>
</cp:coreProperties>
</file>