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7" r:id="rId3"/>
    <p:sldId id="337" r:id="rId4"/>
    <p:sldId id="338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9" r:id="rId14"/>
    <p:sldId id="335" r:id="rId15"/>
    <p:sldId id="328" r:id="rId16"/>
    <p:sldId id="330" r:id="rId17"/>
    <p:sldId id="332" r:id="rId18"/>
    <p:sldId id="333" r:id="rId19"/>
    <p:sldId id="334" r:id="rId20"/>
    <p:sldId id="331" r:id="rId21"/>
    <p:sldId id="336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67" autoAdjust="0"/>
  </p:normalViewPr>
  <p:slideViewPr>
    <p:cSldViewPr>
      <p:cViewPr>
        <p:scale>
          <a:sx n="96" d="100"/>
          <a:sy n="96" d="100"/>
        </p:scale>
        <p:origin x="-414" y="-10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F7F59-B00A-42D3-B4B3-330AA9333F3B}" type="datetimeFigureOut">
              <a:rPr lang="it-IT" smtClean="0"/>
              <a:pPr/>
              <a:t>07/03/2016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58372-DDCF-4426-9DE5-D70B42FC7DA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754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94127-E6E1-4C28-8876-1ABEA347DAEA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2016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58372-DDCF-4426-9DE5-D70B42FC7DA4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877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58372-DDCF-4426-9DE5-D70B42FC7DA4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9089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58372-DDCF-4426-9DE5-D70B42FC7DA4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103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58372-DDCF-4426-9DE5-D70B42FC7DA4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9147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58372-DDCF-4426-9DE5-D70B42FC7DA4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992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58372-DDCF-4426-9DE5-D70B42FC7DA4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715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58372-DDCF-4426-9DE5-D70B42FC7DA4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858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58372-DDCF-4426-9DE5-D70B42FC7DA4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831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58372-DDCF-4426-9DE5-D70B42FC7DA4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654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58372-DDCF-4426-9DE5-D70B42FC7DA4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302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58372-DDCF-4426-9DE5-D70B42FC7DA4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860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58372-DDCF-4426-9DE5-D70B42FC7DA4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873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58372-DDCF-4426-9DE5-D70B42FC7DA4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155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58372-DDCF-4426-9DE5-D70B42FC7DA4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6197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58372-DDCF-4426-9DE5-D70B42FC7DA4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874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58372-DDCF-4426-9DE5-D70B42FC7DA4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4859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58372-DDCF-4426-9DE5-D70B42FC7DA4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403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58372-DDCF-4426-9DE5-D70B42FC7DA4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2302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58372-DDCF-4426-9DE5-D70B42FC7DA4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0782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58372-DDCF-4426-9DE5-D70B42FC7DA4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43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2CB8-C7C8-4D92-B525-D1857F1A08D3}" type="datetimeFigureOut">
              <a:rPr lang="it-IT" smtClean="0"/>
              <a:pPr/>
              <a:t>07/03/2016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EC48-80CB-4A97-AE3A-BE511EC26F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95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2CB8-C7C8-4D92-B525-D1857F1A08D3}" type="datetimeFigureOut">
              <a:rPr lang="it-IT" smtClean="0"/>
              <a:pPr/>
              <a:t>07/03/2016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EC48-80CB-4A97-AE3A-BE511EC26F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209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2CB8-C7C8-4D92-B525-D1857F1A08D3}" type="datetimeFigureOut">
              <a:rPr lang="it-IT" smtClean="0"/>
              <a:pPr/>
              <a:t>07/03/2016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EC48-80CB-4A97-AE3A-BE511EC26F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51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2CB8-C7C8-4D92-B525-D1857F1A08D3}" type="datetimeFigureOut">
              <a:rPr lang="it-IT" smtClean="0"/>
              <a:pPr/>
              <a:t>07/03/2016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EC48-80CB-4A97-AE3A-BE511EC26F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890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2CB8-C7C8-4D92-B525-D1857F1A08D3}" type="datetimeFigureOut">
              <a:rPr lang="it-IT" smtClean="0"/>
              <a:pPr/>
              <a:t>07/03/2016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EC48-80CB-4A97-AE3A-BE511EC26F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5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2CB8-C7C8-4D92-B525-D1857F1A08D3}" type="datetimeFigureOut">
              <a:rPr lang="it-IT" smtClean="0"/>
              <a:pPr/>
              <a:t>07/03/2016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EC48-80CB-4A97-AE3A-BE511EC26F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77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2CB8-C7C8-4D92-B525-D1857F1A08D3}" type="datetimeFigureOut">
              <a:rPr lang="it-IT" smtClean="0"/>
              <a:pPr/>
              <a:t>07/03/2016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EC48-80CB-4A97-AE3A-BE511EC26F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18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2CB8-C7C8-4D92-B525-D1857F1A08D3}" type="datetimeFigureOut">
              <a:rPr lang="it-IT" smtClean="0"/>
              <a:pPr/>
              <a:t>07/03/2016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EC48-80CB-4A97-AE3A-BE511EC26F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44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2CB8-C7C8-4D92-B525-D1857F1A08D3}" type="datetimeFigureOut">
              <a:rPr lang="it-IT" smtClean="0"/>
              <a:pPr/>
              <a:t>07/03/2016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EC48-80CB-4A97-AE3A-BE511EC26F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55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2CB8-C7C8-4D92-B525-D1857F1A08D3}" type="datetimeFigureOut">
              <a:rPr lang="it-IT" smtClean="0"/>
              <a:pPr/>
              <a:t>07/03/2016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EC48-80CB-4A97-AE3A-BE511EC26F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48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2CB8-C7C8-4D92-B525-D1857F1A08D3}" type="datetimeFigureOut">
              <a:rPr lang="it-IT" smtClean="0"/>
              <a:pPr/>
              <a:t>07/03/2016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EC48-80CB-4A97-AE3A-BE511EC26F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181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F2CB8-C7C8-4D92-B525-D1857F1A08D3}" type="datetimeFigureOut">
              <a:rPr lang="it-IT" smtClean="0"/>
              <a:pPr/>
              <a:t>07/03/2016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7EC48-80CB-4A97-AE3A-BE511EC26F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46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eg"/><Relationship Id="rId4" Type="http://schemas.openxmlformats.org/officeDocument/2006/relationships/image" Target="../media/image6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 rot="5400000">
            <a:off x="-2844447" y="3383062"/>
            <a:ext cx="6858000" cy="9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074" name="AutoShape 2" descr="img"/>
          <p:cNvSpPr>
            <a:spLocks noChangeAspect="1" noChangeArrowheads="1"/>
          </p:cNvSpPr>
          <p:nvPr/>
        </p:nvSpPr>
        <p:spPr bwMode="auto">
          <a:xfrm>
            <a:off x="34925" y="-904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3076" name="AutoShape 4" descr="img"/>
          <p:cNvSpPr>
            <a:spLocks noChangeAspect="1" noChangeArrowheads="1"/>
          </p:cNvSpPr>
          <p:nvPr/>
        </p:nvSpPr>
        <p:spPr bwMode="auto">
          <a:xfrm>
            <a:off x="34925" y="-904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3078" name="AutoShape 6" descr="img"/>
          <p:cNvSpPr>
            <a:spLocks noChangeAspect="1" noChangeArrowheads="1"/>
          </p:cNvSpPr>
          <p:nvPr/>
        </p:nvSpPr>
        <p:spPr bwMode="auto">
          <a:xfrm>
            <a:off x="34925" y="-904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9" r="67302" b="6043"/>
          <a:stretch/>
        </p:blipFill>
        <p:spPr bwMode="auto">
          <a:xfrm>
            <a:off x="755576" y="404664"/>
            <a:ext cx="3203895" cy="83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7"/>
          <a:stretch/>
        </p:blipFill>
        <p:spPr>
          <a:xfrm>
            <a:off x="4644008" y="499840"/>
            <a:ext cx="4330862" cy="648072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953312" y="1700808"/>
            <a:ext cx="7920880" cy="4464496"/>
            <a:chOff x="913850" y="1700808"/>
            <a:chExt cx="7920880" cy="4464496"/>
          </a:xfrm>
        </p:grpSpPr>
        <p:grpSp>
          <p:nvGrpSpPr>
            <p:cNvPr id="7" name="Gruppo 6"/>
            <p:cNvGrpSpPr/>
            <p:nvPr/>
          </p:nvGrpSpPr>
          <p:grpSpPr>
            <a:xfrm>
              <a:off x="913850" y="1700808"/>
              <a:ext cx="7920880" cy="4464496"/>
              <a:chOff x="913850" y="1988840"/>
              <a:chExt cx="7920880" cy="4464496"/>
            </a:xfrm>
          </p:grpSpPr>
          <p:sp>
            <p:nvSpPr>
              <p:cNvPr id="11" name="Rettangolo arrotondato 10"/>
              <p:cNvSpPr/>
              <p:nvPr/>
            </p:nvSpPr>
            <p:spPr>
              <a:xfrm>
                <a:off x="913850" y="1988840"/>
                <a:ext cx="7920880" cy="4464496"/>
              </a:xfrm>
              <a:prstGeom prst="roundRect">
                <a:avLst/>
              </a:prstGeom>
              <a:blipFill dpi="0" rotWithShape="1">
                <a:blip r:embed="rId5" cstate="print">
                  <a:alphaModFix amt="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Rettangolo 9"/>
              <p:cNvSpPr/>
              <p:nvPr/>
            </p:nvSpPr>
            <p:spPr>
              <a:xfrm>
                <a:off x="1000115" y="2132856"/>
                <a:ext cx="77483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000" b="1" cap="small" dirty="0" smtClean="0">
                    <a:solidFill>
                      <a:srgbClr val="C0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Laboratorio di Ricerca di</a:t>
                </a:r>
                <a:r>
                  <a:rPr lang="it-IT" sz="2800" b="1" cap="small" dirty="0" smtClean="0">
                    <a:solidFill>
                      <a:srgbClr val="C0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/>
                </a:r>
                <a:br>
                  <a:rPr lang="it-IT" sz="2800" b="1" cap="small" dirty="0" smtClean="0">
                    <a:solidFill>
                      <a:srgbClr val="C0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</a:br>
                <a:r>
                  <a:rPr lang="it-IT" sz="2800" b="1" cap="small" dirty="0" smtClean="0">
                    <a:solidFill>
                      <a:srgbClr val="C0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Ingegneria dei Materiali e delle Strutture</a:t>
                </a:r>
                <a:endParaRPr lang="en-US" sz="2800" b="1" cap="small" dirty="0">
                  <a:solidFill>
                    <a:srgbClr val="C0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15" name="Rectangle 37"/>
              <p:cNvSpPr>
                <a:spLocks noChangeArrowheads="1"/>
              </p:cNvSpPr>
              <p:nvPr/>
            </p:nvSpPr>
            <p:spPr bwMode="auto">
              <a:xfrm>
                <a:off x="3310398" y="5529426"/>
                <a:ext cx="3127779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2000" b="1" i="1" dirty="0" smtClean="0">
                    <a:solidFill>
                      <a:schemeClr val="bg1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Responsabile</a:t>
                </a:r>
              </a:p>
              <a:p>
                <a:pPr algn="ctr"/>
                <a:r>
                  <a:rPr lang="it-IT" sz="2000" b="1" i="1" dirty="0" smtClean="0">
                    <a:solidFill>
                      <a:schemeClr val="bg1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Prof. </a:t>
                </a:r>
                <a:r>
                  <a:rPr lang="it-IT" sz="20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Ing. Fabrizio GRECO</a:t>
                </a:r>
                <a:endParaRPr lang="it-IT" sz="2000" b="1" i="1" dirty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354" y="2475604"/>
              <a:ext cx="3427870" cy="2969620"/>
            </a:xfrm>
            <a:prstGeom prst="ellipse">
              <a:avLst/>
            </a:prstGeom>
            <a:ln>
              <a:noFill/>
            </a:ln>
            <a:effectLst>
              <a:softEdge rad="317500"/>
            </a:effectLst>
          </p:spPr>
        </p:pic>
      </p:grpSp>
    </p:spTree>
    <p:extLst>
      <p:ext uri="{BB962C8B-B14F-4D97-AF65-F5344CB8AC3E}">
        <p14:creationId xmlns:p14="http://schemas.microsoft.com/office/powerpoint/2010/main" val="28615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66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2679" y="112549"/>
            <a:ext cx="9036502" cy="4944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Laboratorio di Ricerca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 “Ingegneria </a:t>
            </a:r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dei Materiali e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delle Strutture”</a:t>
            </a:r>
            <a:endParaRPr lang="en-US" sz="2000" b="1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8125" y="675373"/>
            <a:ext cx="8280000" cy="9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8388504" y="620688"/>
            <a:ext cx="720000" cy="18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9/20</a:t>
            </a:r>
            <a:endParaRPr lang="it-IT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6981" y="6488668"/>
            <a:ext cx="9028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 smtClean="0"/>
              <a:t>26/09/2013 </a:t>
            </a:r>
            <a:endParaRPr lang="it-IT" sz="1100" dirty="0"/>
          </a:p>
        </p:txBody>
      </p:sp>
      <p:sp>
        <p:nvSpPr>
          <p:cNvPr id="26" name="Rettangolo 25"/>
          <p:cNvSpPr/>
          <p:nvPr/>
        </p:nvSpPr>
        <p:spPr>
          <a:xfrm>
            <a:off x="39768" y="6339670"/>
            <a:ext cx="9050448" cy="500042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98954" y="6428125"/>
            <a:ext cx="7237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Dipartimento di INGEGNERIA CIVILE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79511" y="836712"/>
            <a:ext cx="88193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Principali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linee di ricerca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sviluppate nell’ambito del Laboratorio negli ultimi 3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anni: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Sviluppo di metodologie di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ottimizzazione strutturale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analisi di vulnerabilità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in presenza di meccanismi di danneggiamento dei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ponti di grande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luce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Analisi del comportamento strutturale di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elementi in c.a. rinforzati esternamente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mediante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sistemi SRG e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SRP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Problemi di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omogeneizzazione</a:t>
            </a:r>
            <a:r>
              <a:rPr lang="it-IT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deformazioni finite di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materiali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compositi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Analisi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della risposta strutturale di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compositi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fibrorinforzati soggetti ad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evoluzione del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danno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Compositi a matrice cementizia e polimerica a base di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fibre naturali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per il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rinforzo di costruzioni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murarie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Analisi del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comportamento sismico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di strutture esistenti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Caratterizzazione meccanica dei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tubuli fittili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utilizzati nell’edilizia tradizionale calabrese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Studio sperimentale dei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problemi d’interfaccia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calcestruzzo-FRCM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Modellazione ed analisi del comportamento strutturale di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ponti di grande luce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ponti ad arco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Sviluppo di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tecniche multiscala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per l’analisi a collasso di materiali eterogenei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Modellazione del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debonding in travi rinforzate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con materiali compositi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Analisi strutturale della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muratura rinforzata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materiali compositi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FRCM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Dispositivi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innovativi per la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riduzione della vulnerabilità sismica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delle strutture esistenti</a:t>
            </a:r>
          </a:p>
        </p:txBody>
      </p:sp>
      <p:pic>
        <p:nvPicPr>
          <p:cNvPr id="16" name="Immagine 15" descr="marchio dip strutture"/>
          <p:cNvPicPr/>
          <p:nvPr/>
        </p:nvPicPr>
        <p:blipFill rotWithShape="1">
          <a:blip r:embed="rId4" cstate="print"/>
          <a:srcRect l="-1063" t="21380" r="35307" b="19238"/>
          <a:stretch/>
        </p:blipFill>
        <p:spPr bwMode="auto">
          <a:xfrm>
            <a:off x="8062753" y="6432977"/>
            <a:ext cx="936104" cy="31342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523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66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2679" y="112549"/>
            <a:ext cx="9036502" cy="4944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Laboratorio di Ricerca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 “Ingegneria </a:t>
            </a:r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dei Materiali e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delle Strutture”</a:t>
            </a:r>
            <a:endParaRPr lang="en-US" sz="2000" b="1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8125" y="675373"/>
            <a:ext cx="8280000" cy="9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8388504" y="620688"/>
            <a:ext cx="720000" cy="18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10/20</a:t>
            </a:r>
            <a:endParaRPr lang="it-IT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6981" y="6488668"/>
            <a:ext cx="9028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 smtClean="0"/>
              <a:t>26/09/2013 </a:t>
            </a:r>
            <a:endParaRPr lang="it-IT" sz="1100" dirty="0"/>
          </a:p>
        </p:txBody>
      </p:sp>
      <p:sp>
        <p:nvSpPr>
          <p:cNvPr id="26" name="Rettangolo 25"/>
          <p:cNvSpPr/>
          <p:nvPr/>
        </p:nvSpPr>
        <p:spPr>
          <a:xfrm>
            <a:off x="39768" y="6339670"/>
            <a:ext cx="9050448" cy="500042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98954" y="6428125"/>
            <a:ext cx="7237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Dipartimento di INGEGNERIA CIVILE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79510" y="944345"/>
            <a:ext cx="891070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PROBLEMI DI MODELLAZIONE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DEL DANNEGGIAMENTO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 DELAMINAZIONE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NELLE TRAVI RINFORZATE CON MATERIALI COMPOSITI</a:t>
            </a:r>
          </a:p>
          <a:p>
            <a:pPr>
              <a:spcAft>
                <a:spcPts val="1200"/>
              </a:spcAft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Prof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. Domenico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BRUNO, Prof. Fabrizio GRECO, Ing. Paolo NEVONE BLASI, Ing. Stefania LO FEUDO, Ing. ELISABETTA BIANCHI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Immagine 15" descr="marchio dip strutture"/>
          <p:cNvPicPr/>
          <p:nvPr/>
        </p:nvPicPr>
        <p:blipFill rotWithShape="1">
          <a:blip r:embed="rId4" cstate="print"/>
          <a:srcRect l="-1063" t="21380" r="35307" b="19238"/>
          <a:stretch/>
        </p:blipFill>
        <p:spPr bwMode="auto">
          <a:xfrm>
            <a:off x="8062753" y="6432977"/>
            <a:ext cx="936104" cy="3134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ttangolo 2"/>
          <p:cNvSpPr/>
          <p:nvPr/>
        </p:nvSpPr>
        <p:spPr>
          <a:xfrm>
            <a:off x="272540" y="2276872"/>
            <a:ext cx="8579462" cy="38164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uppo 8"/>
          <p:cNvGrpSpPr/>
          <p:nvPr/>
        </p:nvGrpSpPr>
        <p:grpSpPr>
          <a:xfrm>
            <a:off x="331981" y="2348710"/>
            <a:ext cx="8489272" cy="3675130"/>
            <a:chOff x="331981" y="2348710"/>
            <a:chExt cx="8489272" cy="3675130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5"/>
            <a:srcRect l="4629" t="45894" r="4072" b="9257"/>
            <a:stretch/>
          </p:blipFill>
          <p:spPr>
            <a:xfrm>
              <a:off x="331981" y="2348710"/>
              <a:ext cx="8458523" cy="2596916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 rotWithShape="1">
            <a:blip r:embed="rId5"/>
            <a:srcRect l="35876" t="68740" r="47559" b="12838"/>
            <a:stretch/>
          </p:blipFill>
          <p:spPr>
            <a:xfrm>
              <a:off x="1846271" y="4990858"/>
              <a:ext cx="1287132" cy="894634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 rotWithShape="1">
            <a:blip r:embed="rId5"/>
            <a:srcRect l="52818" t="49765" r="4072" b="9257"/>
            <a:stretch/>
          </p:blipFill>
          <p:spPr>
            <a:xfrm>
              <a:off x="3271116" y="2601052"/>
              <a:ext cx="5550137" cy="3297240"/>
            </a:xfrm>
            <a:prstGeom prst="rect">
              <a:avLst/>
            </a:prstGeom>
          </p:spPr>
        </p:pic>
        <p:pic>
          <p:nvPicPr>
            <p:cNvPr id="17" name="Immagine 16"/>
            <p:cNvPicPr>
              <a:picLocks noChangeAspect="1"/>
            </p:cNvPicPr>
            <p:nvPr/>
          </p:nvPicPr>
          <p:blipFill rotWithShape="1">
            <a:blip r:embed="rId5"/>
            <a:srcRect l="35876" t="51098" r="47559" b="31195"/>
            <a:stretch/>
          </p:blipFill>
          <p:spPr>
            <a:xfrm>
              <a:off x="343051" y="4998560"/>
              <a:ext cx="1534686" cy="1025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01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66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2679" y="112549"/>
            <a:ext cx="9036502" cy="4944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Laboratorio di Ricerca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 “Ingegneria </a:t>
            </a:r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dei Materiali e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delle Strutture”</a:t>
            </a:r>
            <a:endParaRPr lang="en-US" sz="2000" b="1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8125" y="675373"/>
            <a:ext cx="8280000" cy="9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8388504" y="620688"/>
            <a:ext cx="720000" cy="18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11/20</a:t>
            </a:r>
            <a:endParaRPr lang="it-IT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6981" y="6488668"/>
            <a:ext cx="9028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 smtClean="0"/>
              <a:t>26/09/2013 </a:t>
            </a:r>
            <a:endParaRPr lang="it-IT" sz="1100" dirty="0"/>
          </a:p>
        </p:txBody>
      </p:sp>
      <p:sp>
        <p:nvSpPr>
          <p:cNvPr id="26" name="Rettangolo 25"/>
          <p:cNvSpPr/>
          <p:nvPr/>
        </p:nvSpPr>
        <p:spPr>
          <a:xfrm>
            <a:off x="39768" y="6339670"/>
            <a:ext cx="9050448" cy="500042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98954" y="6428125"/>
            <a:ext cx="7237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Dipartimento di INGEGNERIA CIVILE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79510" y="944345"/>
            <a:ext cx="891070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SVILUPPO DI METODOLOGIE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 OTTIMIZZAZIONE STRUTTURALE ED ANALISI DI VULNERABILITA’ IN PRESENZA DI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MECCANISMI DI DANNEGGIAMENTO DI COMPONENTI STRUTTURALI DI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PONTI DI GRANDE LUCE E DI PONTI AD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ARCO</a:t>
            </a:r>
          </a:p>
          <a:p>
            <a:pPr>
              <a:spcAft>
                <a:spcPts val="1200"/>
              </a:spcAft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Prof. Domenico BRUNO,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Prof. Fabrizio GRECO,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Prof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Paolo LONETTI, Ing. Arturo PASCUZZO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Immagine 15" descr="marchio dip strutture"/>
          <p:cNvPicPr/>
          <p:nvPr/>
        </p:nvPicPr>
        <p:blipFill rotWithShape="1">
          <a:blip r:embed="rId4" cstate="print"/>
          <a:srcRect l="-1063" t="21380" r="35307" b="19238"/>
          <a:stretch/>
        </p:blipFill>
        <p:spPr bwMode="auto">
          <a:xfrm>
            <a:off x="8062753" y="6432977"/>
            <a:ext cx="936104" cy="3134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ttangolo 2"/>
          <p:cNvSpPr/>
          <p:nvPr/>
        </p:nvSpPr>
        <p:spPr>
          <a:xfrm>
            <a:off x="272540" y="2276872"/>
            <a:ext cx="8579462" cy="38164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28" y="2318912"/>
            <a:ext cx="7683836" cy="373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5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66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2679" y="112549"/>
            <a:ext cx="9036502" cy="4944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Laboratorio di Ricerca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 “Ingegneria </a:t>
            </a:r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dei Materiali e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delle Strutture”</a:t>
            </a:r>
            <a:endParaRPr lang="en-US" sz="2000" b="1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8125" y="675373"/>
            <a:ext cx="8280000" cy="9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8388504" y="620688"/>
            <a:ext cx="720000" cy="18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12/20</a:t>
            </a:r>
            <a:endParaRPr lang="it-IT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6981" y="6488668"/>
            <a:ext cx="9028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 smtClean="0"/>
              <a:t>26/09/2013 </a:t>
            </a:r>
            <a:endParaRPr lang="it-IT" sz="1100" dirty="0"/>
          </a:p>
        </p:txBody>
      </p:sp>
      <p:sp>
        <p:nvSpPr>
          <p:cNvPr id="26" name="Rettangolo 25"/>
          <p:cNvSpPr/>
          <p:nvPr/>
        </p:nvSpPr>
        <p:spPr>
          <a:xfrm>
            <a:off x="39768" y="6339670"/>
            <a:ext cx="9050448" cy="500042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98954" y="6428125"/>
            <a:ext cx="7237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Dipartimento di INGEGNERIA CIVILE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79510" y="944345"/>
            <a:ext cx="891070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SVILUPPO E VALIDAZIONE DI MODELLI MULTISCALA ADATTIVI PER LO STUDIO DEI FENOMENI DI DANNEGGIAMENTO NEI MATERIALI ETEROGENEI PER INNESCO E PROPAGAZIONE DI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MICROFRATTURE</a:t>
            </a:r>
          </a:p>
          <a:p>
            <a:pPr>
              <a:spcAft>
                <a:spcPts val="1200"/>
              </a:spcAft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Prof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Fabrizio GRECO, Ing. Lorenzo LEONETTI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Immagine 15" descr="marchio dip strutture"/>
          <p:cNvPicPr/>
          <p:nvPr/>
        </p:nvPicPr>
        <p:blipFill rotWithShape="1">
          <a:blip r:embed="rId4" cstate="print"/>
          <a:srcRect l="-1063" t="21380" r="35307" b="19238"/>
          <a:stretch/>
        </p:blipFill>
        <p:spPr bwMode="auto">
          <a:xfrm>
            <a:off x="8062753" y="6432977"/>
            <a:ext cx="936104" cy="3134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ttangolo 2"/>
          <p:cNvSpPr/>
          <p:nvPr/>
        </p:nvSpPr>
        <p:spPr>
          <a:xfrm>
            <a:off x="272540" y="2276872"/>
            <a:ext cx="8579462" cy="38164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492" y="2370372"/>
            <a:ext cx="8012426" cy="3620948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t="12952" r="60617" b="65396"/>
          <a:stretch/>
        </p:blipFill>
        <p:spPr>
          <a:xfrm>
            <a:off x="6105188" y="5239710"/>
            <a:ext cx="2101464" cy="700488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5597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66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2679" y="112549"/>
            <a:ext cx="9036502" cy="4944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Laboratorio di Ricerca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 “Ingegneria </a:t>
            </a:r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dei Materiali e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delle Strutture”</a:t>
            </a:r>
            <a:endParaRPr lang="en-US" sz="2000" b="1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8125" y="675373"/>
            <a:ext cx="8280000" cy="9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8388504" y="620688"/>
            <a:ext cx="720000" cy="18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13/20</a:t>
            </a:r>
            <a:endParaRPr lang="it-IT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6981" y="6488668"/>
            <a:ext cx="9028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 smtClean="0"/>
              <a:t>26/09/2013 </a:t>
            </a:r>
            <a:endParaRPr lang="it-IT" sz="1100" dirty="0"/>
          </a:p>
        </p:txBody>
      </p:sp>
      <p:sp>
        <p:nvSpPr>
          <p:cNvPr id="26" name="Rettangolo 25"/>
          <p:cNvSpPr/>
          <p:nvPr/>
        </p:nvSpPr>
        <p:spPr>
          <a:xfrm>
            <a:off x="39768" y="6339670"/>
            <a:ext cx="9050448" cy="500042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98954" y="6428125"/>
            <a:ext cx="7237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Dipartimento di INGEGNERIA CIVILE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79510" y="944345"/>
            <a:ext cx="89107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16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Omogeneizzazione in regime di grandi deformazioni di materiali compositi soggetti a fenomeni di </a:t>
            </a:r>
            <a:r>
              <a:rPr lang="it-IT" sz="16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microfrattura</a:t>
            </a:r>
          </a:p>
          <a:p>
            <a:pPr>
              <a:spcAft>
                <a:spcPts val="1200"/>
              </a:spcAft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Prof. Domenico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BRUNO,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Prof. Fabrizio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GRECO,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Ing. Paolo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NEVONE BLASI,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Ing. Lorenzo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LEONETTI</a:t>
            </a:r>
          </a:p>
        </p:txBody>
      </p:sp>
      <p:pic>
        <p:nvPicPr>
          <p:cNvPr id="16" name="Immagine 15" descr="marchio dip strutture"/>
          <p:cNvPicPr/>
          <p:nvPr/>
        </p:nvPicPr>
        <p:blipFill rotWithShape="1">
          <a:blip r:embed="rId4" cstate="print"/>
          <a:srcRect l="-1063" t="21380" r="35307" b="19238"/>
          <a:stretch/>
        </p:blipFill>
        <p:spPr bwMode="auto">
          <a:xfrm>
            <a:off x="8062753" y="6432977"/>
            <a:ext cx="936104" cy="3134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ttangolo 2"/>
          <p:cNvSpPr/>
          <p:nvPr/>
        </p:nvSpPr>
        <p:spPr>
          <a:xfrm>
            <a:off x="272540" y="2276872"/>
            <a:ext cx="8579462" cy="38164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904" y="2297892"/>
            <a:ext cx="8373096" cy="376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3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66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2679" y="112549"/>
            <a:ext cx="9036502" cy="4944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Laboratorio di Ricerca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 “Ingegneria </a:t>
            </a:r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dei Materiali e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delle Strutture”</a:t>
            </a:r>
            <a:endParaRPr lang="en-US" sz="2000" b="1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8125" y="675373"/>
            <a:ext cx="8280000" cy="9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8388504" y="620688"/>
            <a:ext cx="720000" cy="18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14/20</a:t>
            </a:r>
            <a:endParaRPr lang="it-IT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6981" y="6488668"/>
            <a:ext cx="9028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 smtClean="0"/>
              <a:t>26/09/2013 </a:t>
            </a:r>
            <a:endParaRPr lang="it-IT" sz="1100" dirty="0"/>
          </a:p>
        </p:txBody>
      </p:sp>
      <p:sp>
        <p:nvSpPr>
          <p:cNvPr id="26" name="Rettangolo 25"/>
          <p:cNvSpPr/>
          <p:nvPr/>
        </p:nvSpPr>
        <p:spPr>
          <a:xfrm>
            <a:off x="39768" y="6339670"/>
            <a:ext cx="9050448" cy="500042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98954" y="6428125"/>
            <a:ext cx="7237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Dipartimento di INGEGNERIA CIVILE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79510" y="944345"/>
            <a:ext cx="891070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ANALISI NUMERICO-SPERIMENTALE DEL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COMPORTAMENTO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STRUTTURALE DI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TRAVI IN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CALCESTRUZZO ARMATO RINFORZATE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ESTERNAMENTE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 SISTEMI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INNOVATIVI (SRG, SRP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Ing. Francesco BENCARDINO, Ing. Antonio CONDELLO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Immagine 15" descr="marchio dip strutture"/>
          <p:cNvPicPr/>
          <p:nvPr/>
        </p:nvPicPr>
        <p:blipFill rotWithShape="1">
          <a:blip r:embed="rId4" cstate="print"/>
          <a:srcRect l="-1063" t="21380" r="35307" b="19238"/>
          <a:stretch/>
        </p:blipFill>
        <p:spPr bwMode="auto">
          <a:xfrm>
            <a:off x="8062753" y="6432977"/>
            <a:ext cx="936104" cy="3134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ttangolo 2"/>
          <p:cNvSpPr/>
          <p:nvPr/>
        </p:nvSpPr>
        <p:spPr>
          <a:xfrm>
            <a:off x="272540" y="2276872"/>
            <a:ext cx="8579462" cy="38164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5"/>
          <a:srcRect t="6997"/>
          <a:stretch/>
        </p:blipFill>
        <p:spPr>
          <a:xfrm>
            <a:off x="320435" y="2364933"/>
            <a:ext cx="3664991" cy="203255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582" y="2382169"/>
            <a:ext cx="2211144" cy="363017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86" y="4441691"/>
            <a:ext cx="3642440" cy="160418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8216" y="2482170"/>
            <a:ext cx="2599705" cy="352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66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2679" y="112549"/>
            <a:ext cx="9036502" cy="4944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Laboratorio di Ricerca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 “Ingegneria </a:t>
            </a:r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dei Materiali e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delle Strutture”</a:t>
            </a:r>
            <a:endParaRPr lang="en-US" sz="2000" b="1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8125" y="675373"/>
            <a:ext cx="8280000" cy="9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8388504" y="620688"/>
            <a:ext cx="720000" cy="18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15/20</a:t>
            </a:r>
            <a:endParaRPr lang="it-IT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6981" y="6488668"/>
            <a:ext cx="9028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 smtClean="0"/>
              <a:t>26/09/2013 </a:t>
            </a:r>
            <a:endParaRPr lang="it-IT" sz="1100" dirty="0"/>
          </a:p>
        </p:txBody>
      </p:sp>
      <p:sp>
        <p:nvSpPr>
          <p:cNvPr id="26" name="Rettangolo 25"/>
          <p:cNvSpPr/>
          <p:nvPr/>
        </p:nvSpPr>
        <p:spPr>
          <a:xfrm>
            <a:off x="39768" y="6339670"/>
            <a:ext cx="9050448" cy="500042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98954" y="6428125"/>
            <a:ext cx="7237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Dipartimento di INGEGNERIA CIVILE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79510" y="944345"/>
            <a:ext cx="891070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ANALISI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NUMERICO-SPERIMENTALE DEL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COMPORTAMENTO MECCANICO DELL’ELEMENTO “TUBULO FITTILE” UTILIZZATO NELLE COSTRUZIONI MURARIE DELL’EDILIZIA STORICA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CALABRESE</a:t>
            </a:r>
          </a:p>
          <a:p>
            <a:pPr>
              <a:spcAft>
                <a:spcPts val="1200"/>
              </a:spcAft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Prof. Renato Sante OLIVITO, Ing. Carmelo SCURO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Immagine 15" descr="marchio dip strutture"/>
          <p:cNvPicPr/>
          <p:nvPr/>
        </p:nvPicPr>
        <p:blipFill rotWithShape="1">
          <a:blip r:embed="rId4" cstate="print"/>
          <a:srcRect l="-1063" t="21380" r="35307" b="19238"/>
          <a:stretch/>
        </p:blipFill>
        <p:spPr bwMode="auto">
          <a:xfrm>
            <a:off x="8062753" y="6432977"/>
            <a:ext cx="936104" cy="3134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ttangolo 2"/>
          <p:cNvSpPr/>
          <p:nvPr/>
        </p:nvSpPr>
        <p:spPr>
          <a:xfrm>
            <a:off x="272540" y="2276872"/>
            <a:ext cx="8579462" cy="38164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05" y="2361149"/>
            <a:ext cx="8435090" cy="361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66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2679" y="112549"/>
            <a:ext cx="9036502" cy="4944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Laboratorio di Ricerca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 “Ingegneria </a:t>
            </a:r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dei Materiali e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delle Strutture”</a:t>
            </a:r>
            <a:endParaRPr lang="en-US" sz="2000" b="1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8125" y="675373"/>
            <a:ext cx="8280000" cy="9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8388504" y="620688"/>
            <a:ext cx="720000" cy="18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16/20</a:t>
            </a:r>
            <a:endParaRPr lang="it-IT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6981" y="6488668"/>
            <a:ext cx="9028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 smtClean="0"/>
              <a:t>26/09/2013 </a:t>
            </a:r>
            <a:endParaRPr lang="it-IT" sz="1100" dirty="0"/>
          </a:p>
        </p:txBody>
      </p:sp>
      <p:sp>
        <p:nvSpPr>
          <p:cNvPr id="26" name="Rettangolo 25"/>
          <p:cNvSpPr/>
          <p:nvPr/>
        </p:nvSpPr>
        <p:spPr>
          <a:xfrm>
            <a:off x="39768" y="6339670"/>
            <a:ext cx="9050448" cy="500042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98954" y="6428125"/>
            <a:ext cx="7237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Dipartimento di INGEGNERIA CIVILE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79510" y="944345"/>
            <a:ext cx="891070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ANALISI SPERIMENTALE E TEORICA DEI MATERIALI COMPOSITI A BASE DI MATRICE CEMENTIZIA E FIBRE NATURALI (NFRCM) COME RINFORZO DI COSTRUZIONI ESISTENTI IN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MURATURA</a:t>
            </a:r>
          </a:p>
          <a:p>
            <a:pPr>
              <a:spcAft>
                <a:spcPts val="1200"/>
              </a:spcAft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Prof. Renato Sante OLIVITO, Ing. Rosamaria CODISPOTI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Immagine 15" descr="marchio dip strutture"/>
          <p:cNvPicPr/>
          <p:nvPr/>
        </p:nvPicPr>
        <p:blipFill rotWithShape="1">
          <a:blip r:embed="rId4" cstate="print"/>
          <a:srcRect l="-1063" t="21380" r="35307" b="19238"/>
          <a:stretch/>
        </p:blipFill>
        <p:spPr bwMode="auto">
          <a:xfrm>
            <a:off x="8062753" y="6432977"/>
            <a:ext cx="936104" cy="3134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ttangolo 2"/>
          <p:cNvSpPr/>
          <p:nvPr/>
        </p:nvSpPr>
        <p:spPr>
          <a:xfrm>
            <a:off x="272540" y="2276872"/>
            <a:ext cx="8579462" cy="38164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56" y="2470033"/>
            <a:ext cx="8509016" cy="337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66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2679" y="112549"/>
            <a:ext cx="9036502" cy="4944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Laboratorio di Ricerca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 “Ingegneria </a:t>
            </a:r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dei Materiali e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delle Strutture”</a:t>
            </a:r>
            <a:endParaRPr lang="en-US" sz="2000" b="1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8125" y="675373"/>
            <a:ext cx="8280000" cy="9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8388504" y="620688"/>
            <a:ext cx="720000" cy="18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17/20</a:t>
            </a:r>
            <a:endParaRPr lang="it-IT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6981" y="6488668"/>
            <a:ext cx="9028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 smtClean="0"/>
              <a:t>26/09/2013 </a:t>
            </a:r>
            <a:endParaRPr lang="it-IT" sz="1100" dirty="0"/>
          </a:p>
        </p:txBody>
      </p:sp>
      <p:sp>
        <p:nvSpPr>
          <p:cNvPr id="26" name="Rettangolo 25"/>
          <p:cNvSpPr/>
          <p:nvPr/>
        </p:nvSpPr>
        <p:spPr>
          <a:xfrm>
            <a:off x="39768" y="6339670"/>
            <a:ext cx="9050448" cy="500042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98954" y="6428125"/>
            <a:ext cx="7237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Dipartimento di INGEGNERIA CIVILE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79510" y="944345"/>
            <a:ext cx="89107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ANALISI STRUTTURALE DELLA MURATURA RINFORZATA CON MATERIALI COMPOSITI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FIBRORINFORZATI A MATRICE CEMENTIZIA (FRCM)</a:t>
            </a:r>
          </a:p>
          <a:p>
            <a:pPr>
              <a:spcAft>
                <a:spcPts val="1200"/>
              </a:spcAft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Prof. Luciano OMBRES, Ing. Stefania MAZZUCA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Immagine 15" descr="marchio dip strutture"/>
          <p:cNvPicPr/>
          <p:nvPr/>
        </p:nvPicPr>
        <p:blipFill rotWithShape="1">
          <a:blip r:embed="rId4" cstate="print"/>
          <a:srcRect l="-1063" t="21380" r="35307" b="19238"/>
          <a:stretch/>
        </p:blipFill>
        <p:spPr bwMode="auto">
          <a:xfrm>
            <a:off x="8062753" y="6432977"/>
            <a:ext cx="936104" cy="3134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ttangolo 2"/>
          <p:cNvSpPr/>
          <p:nvPr/>
        </p:nvSpPr>
        <p:spPr>
          <a:xfrm>
            <a:off x="272540" y="2276872"/>
            <a:ext cx="8579462" cy="38164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2492896"/>
            <a:ext cx="4536544" cy="253086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960" y="5178951"/>
            <a:ext cx="4437311" cy="77032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7"/>
          <a:srcRect l="50069" t="9366"/>
          <a:stretch/>
        </p:blipFill>
        <p:spPr>
          <a:xfrm>
            <a:off x="395536" y="4437112"/>
            <a:ext cx="3648255" cy="155303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7"/>
          <a:srcRect l="13788" t="5801" r="68853"/>
          <a:stretch/>
        </p:blipFill>
        <p:spPr>
          <a:xfrm>
            <a:off x="2483767" y="2396357"/>
            <a:ext cx="1568089" cy="1995628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7"/>
          <a:srcRect t="11997" r="87880" b="16625"/>
          <a:stretch/>
        </p:blipFill>
        <p:spPr>
          <a:xfrm>
            <a:off x="616253" y="2348580"/>
            <a:ext cx="1512168" cy="208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7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66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2679" y="112549"/>
            <a:ext cx="9036502" cy="4944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Laboratorio di Ricerca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 “Ingegneria </a:t>
            </a:r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dei Materiali e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delle Strutture”</a:t>
            </a:r>
            <a:endParaRPr lang="en-US" sz="2000" b="1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8125" y="675373"/>
            <a:ext cx="8280000" cy="9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8388504" y="620688"/>
            <a:ext cx="720000" cy="18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18/20</a:t>
            </a:r>
            <a:endParaRPr lang="it-IT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6981" y="6488668"/>
            <a:ext cx="9028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 smtClean="0"/>
              <a:t>26/09/2013 </a:t>
            </a:r>
            <a:endParaRPr lang="it-IT" sz="1100" dirty="0"/>
          </a:p>
        </p:txBody>
      </p:sp>
      <p:sp>
        <p:nvSpPr>
          <p:cNvPr id="26" name="Rettangolo 25"/>
          <p:cNvSpPr/>
          <p:nvPr/>
        </p:nvSpPr>
        <p:spPr>
          <a:xfrm>
            <a:off x="39768" y="6339670"/>
            <a:ext cx="9050448" cy="500042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98954" y="6428125"/>
            <a:ext cx="7237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Dipartimento di INGEGNERIA CIVILE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79510" y="944345"/>
            <a:ext cx="89107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PROBLEMI D’INTERFACCIA CALCESTRUZZO-RINFORZI FIBROSI A MATRICE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CEMENTIZIA (FRCM)</a:t>
            </a:r>
          </a:p>
          <a:p>
            <a:pPr>
              <a:spcAft>
                <a:spcPts val="1200"/>
              </a:spcAft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Prof. Luciano OMBRES, Ing. Salvatore VERRE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Immagine 15" descr="marchio dip strutture"/>
          <p:cNvPicPr/>
          <p:nvPr/>
        </p:nvPicPr>
        <p:blipFill rotWithShape="1">
          <a:blip r:embed="rId4" cstate="print"/>
          <a:srcRect l="-1063" t="21380" r="35307" b="19238"/>
          <a:stretch/>
        </p:blipFill>
        <p:spPr bwMode="auto">
          <a:xfrm>
            <a:off x="8062753" y="6432977"/>
            <a:ext cx="936104" cy="3134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ttangolo 2"/>
          <p:cNvSpPr/>
          <p:nvPr/>
        </p:nvSpPr>
        <p:spPr>
          <a:xfrm>
            <a:off x="272540" y="2276872"/>
            <a:ext cx="8579462" cy="38164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38" y="2323791"/>
            <a:ext cx="5688632" cy="247538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6"/>
          <a:srcRect r="67290"/>
          <a:stretch/>
        </p:blipFill>
        <p:spPr>
          <a:xfrm>
            <a:off x="6537593" y="2301859"/>
            <a:ext cx="1854889" cy="1247299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6"/>
          <a:srcRect l="33645" r="33645"/>
          <a:stretch/>
        </p:blipFill>
        <p:spPr>
          <a:xfrm>
            <a:off x="6537594" y="3563350"/>
            <a:ext cx="1854889" cy="1247299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6"/>
          <a:srcRect l="66536"/>
          <a:stretch/>
        </p:blipFill>
        <p:spPr>
          <a:xfrm>
            <a:off x="6516216" y="4824977"/>
            <a:ext cx="1897646" cy="124729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7"/>
          <a:srcRect b="74092"/>
          <a:stretch/>
        </p:blipFill>
        <p:spPr>
          <a:xfrm>
            <a:off x="375879" y="4972050"/>
            <a:ext cx="2171700" cy="97723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7"/>
          <a:srcRect t="29504" b="36133"/>
          <a:stretch/>
        </p:blipFill>
        <p:spPr>
          <a:xfrm>
            <a:off x="2658668" y="4991043"/>
            <a:ext cx="1605535" cy="958237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7"/>
          <a:srcRect t="65554"/>
          <a:stretch/>
        </p:blipFill>
        <p:spPr>
          <a:xfrm>
            <a:off x="4385801" y="4972051"/>
            <a:ext cx="1621665" cy="97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66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2679" y="112549"/>
            <a:ext cx="9036502" cy="4944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Laboratorio di Ricerca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 “Ingegneria </a:t>
            </a:r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dei Materiali e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delle Strutture”</a:t>
            </a:r>
            <a:endParaRPr lang="en-US" sz="2000" b="1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8125" y="675373"/>
            <a:ext cx="8280000" cy="9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8388504" y="620688"/>
            <a:ext cx="720000" cy="18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1/20</a:t>
            </a:r>
            <a:endParaRPr lang="it-IT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6981" y="6488668"/>
            <a:ext cx="9028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 smtClean="0"/>
              <a:t>26/09/2013 </a:t>
            </a:r>
            <a:endParaRPr lang="it-IT" sz="1100" dirty="0"/>
          </a:p>
        </p:txBody>
      </p:sp>
      <p:sp>
        <p:nvSpPr>
          <p:cNvPr id="26" name="Rettangolo 25"/>
          <p:cNvSpPr/>
          <p:nvPr/>
        </p:nvSpPr>
        <p:spPr>
          <a:xfrm>
            <a:off x="39768" y="6339670"/>
            <a:ext cx="9050448" cy="500042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98954" y="6428125"/>
            <a:ext cx="7237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Dipartimento di INGEGNERIA CIVILE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79512" y="3168577"/>
            <a:ext cx="4608512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All’interno del Laboratorio si svolgono le attività di formazione e di ricerca scientifica a supporto del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Dottorato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 Ricerca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“Ingegneria dei Materiali e delle Strutture”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(Scuola di Dottorato Pitagora) e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Dottorato di Ricerca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“Scienze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 Ingegneria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dell‘Ambiente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delle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Costruzioni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dell‘Energia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dell’Università della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Calabria.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Il Laboratorio è inoltre utilizzato dai docenti dei S.S.D. ICAR/08 ed ICAR/09 afferenti alla Sezione di Strutture del Dipartimento di Ingegneria Civile come supporto alle loro attività di ricerca.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/>
          <a:stretch/>
        </p:blipFill>
        <p:spPr>
          <a:xfrm>
            <a:off x="5076056" y="3245246"/>
            <a:ext cx="3964495" cy="2910100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179512" y="944345"/>
            <a:ext cx="8778168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Nell’ambito del Laboratorio di Ricerca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“Ingegneria dei Materiali e delle Strutture”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vengono sviluppate ricerche inquadrabili all’interno dei S.S.D. ICAR/08 (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Scienza delle Costruzioni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) ed ICAR/09 (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Tecnica delle Costruzioni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it-IT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L’attività scientifica del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Laboratorio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avuto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inizio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fin dalla sua istituzione, avvenuta nel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2004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presso l'allora Dipartimento di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Strutture dell’Università della Calabria. Esso è stato poi assegnato alla Sezione di Strutture all’atto della costituzione del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Dipartimento di Ingegneria Civile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, quale Laboratorio di Ricerca </a:t>
            </a:r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ante </a:t>
            </a:r>
            <a:r>
              <a:rPr lang="it-IT" sz="1600" i="1" dirty="0" err="1" smtClean="0">
                <a:latin typeface="Times New Roman" pitchFamily="18" charset="0"/>
                <a:cs typeface="Times New Roman" pitchFamily="18" charset="0"/>
              </a:rPr>
              <a:t>legem</a:t>
            </a:r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n. 240/2010.</a:t>
            </a:r>
          </a:p>
        </p:txBody>
      </p:sp>
      <p:pic>
        <p:nvPicPr>
          <p:cNvPr id="16" name="Immagine 15" descr="marchio dip strutture"/>
          <p:cNvPicPr/>
          <p:nvPr/>
        </p:nvPicPr>
        <p:blipFill rotWithShape="1">
          <a:blip r:embed="rId5" cstate="print"/>
          <a:srcRect l="-1063" t="21380" r="35307" b="19238"/>
          <a:stretch/>
        </p:blipFill>
        <p:spPr bwMode="auto">
          <a:xfrm>
            <a:off x="8062753" y="6432977"/>
            <a:ext cx="936104" cy="31342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853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66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2679" y="112549"/>
            <a:ext cx="9036502" cy="4944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Laboratorio di Ricerca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 “Ingegneria </a:t>
            </a:r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dei Materiali e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delle Strutture”</a:t>
            </a:r>
            <a:endParaRPr lang="en-US" sz="2000" b="1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8125" y="675373"/>
            <a:ext cx="8280000" cy="9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8388504" y="620688"/>
            <a:ext cx="720000" cy="18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19/20</a:t>
            </a:r>
            <a:endParaRPr lang="it-IT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6981" y="6488668"/>
            <a:ext cx="9028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 smtClean="0"/>
              <a:t>26/09/2013 </a:t>
            </a:r>
            <a:endParaRPr lang="it-IT" sz="1100" dirty="0"/>
          </a:p>
        </p:txBody>
      </p:sp>
      <p:sp>
        <p:nvSpPr>
          <p:cNvPr id="26" name="Rettangolo 25"/>
          <p:cNvSpPr/>
          <p:nvPr/>
        </p:nvSpPr>
        <p:spPr>
          <a:xfrm>
            <a:off x="39768" y="6339670"/>
            <a:ext cx="9050448" cy="500042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98954" y="6428125"/>
            <a:ext cx="7237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Dipartimento di INGEGNERIA CIVILE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79510" y="944345"/>
            <a:ext cx="891070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ADEGUAMENTO ANTISISMICO DI EDIFICI IN C.A. MEDIANTE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ISOLAMENTO ALLA BASE O DISSIPAZIONE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SUPPLEMENTARE DI ENERGIA: MODELLAZIONE, PROGETTAZIONE ED ANALISI SISMICA NON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LINEARE</a:t>
            </a:r>
          </a:p>
          <a:p>
            <a:pPr>
              <a:spcAft>
                <a:spcPts val="1200"/>
              </a:spcAft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Prof. Fabrizio GRECO, Prof. Paolo LONETTI, Ing. Nicolò VAIANA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Immagine 15" descr="marchio dip strutture"/>
          <p:cNvPicPr/>
          <p:nvPr/>
        </p:nvPicPr>
        <p:blipFill rotWithShape="1">
          <a:blip r:embed="rId4" cstate="print"/>
          <a:srcRect l="-1063" t="21380" r="35307" b="19238"/>
          <a:stretch/>
        </p:blipFill>
        <p:spPr bwMode="auto">
          <a:xfrm>
            <a:off x="8062753" y="6432977"/>
            <a:ext cx="936104" cy="3134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ttangolo 2"/>
          <p:cNvSpPr/>
          <p:nvPr/>
        </p:nvSpPr>
        <p:spPr>
          <a:xfrm>
            <a:off x="272540" y="2276872"/>
            <a:ext cx="8579462" cy="38164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76" y="2349248"/>
            <a:ext cx="8456466" cy="364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66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2679" y="112549"/>
            <a:ext cx="9036502" cy="4944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Laboratorio di Ricerca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 “Ingegneria </a:t>
            </a:r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dei Materiali e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delle Strutture”</a:t>
            </a:r>
            <a:endParaRPr lang="en-US" sz="2000" b="1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8125" y="675373"/>
            <a:ext cx="8280000" cy="9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8388504" y="620688"/>
            <a:ext cx="720000" cy="18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20/20</a:t>
            </a:r>
            <a:endParaRPr lang="it-IT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6981" y="6488668"/>
            <a:ext cx="9028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 smtClean="0"/>
              <a:t>26/09/2013 </a:t>
            </a:r>
            <a:endParaRPr lang="it-IT" sz="1100" dirty="0"/>
          </a:p>
        </p:txBody>
      </p:sp>
      <p:sp>
        <p:nvSpPr>
          <p:cNvPr id="26" name="Rettangolo 25"/>
          <p:cNvSpPr/>
          <p:nvPr/>
        </p:nvSpPr>
        <p:spPr>
          <a:xfrm>
            <a:off x="39768" y="6339670"/>
            <a:ext cx="9050448" cy="500042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98954" y="6428125"/>
            <a:ext cx="7237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Dipartimento di INGEGNERIA CIVILE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79510" y="944345"/>
            <a:ext cx="896449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Principali progetti di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ricerca nei quali è stato coinvolto il Laboratorio: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PON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SILA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Programma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Operativo Nazionale Ricerca e Competitività per le Regioni della Convergenza - 2007/2013 - CCI: 2007IT161PO006 - Asse I: “Sostegno ai Mutamenti Strutturali” - Obiettivo Operativo 4.1.1.4. “Potenziamento delle Strutture e delle Dotazioni Scientifiche e Tecnologiche” - I Azione: “Rafforzamento Strutturale”.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Progetto di ricerca nazionale MIUR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- 2007. Coordinatore scientifico: Prof. Carmelo Maiorana. Responsabile scientifico dell’unità di ricerca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Dip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. di Strutture dell’UNICAL: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Prof. Domenico Bruno.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Titolo: "Compositi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fibro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-rinforzati: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legami costitutivi e modellazione dei fenomeni di danneggiamento".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Progetto di ricerca nazionale RELUIS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(2010-2013),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Linea di Ricerca n.3. Titolo della Linea di Ricerca "Innovazione tecnologica in ingegneria sismica".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Progetto di ricerca interuniversitaria MURST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"Meccanica del danno e durabilità dei calcestruzzi ordinari e ad alte prestazioni" cofinanziato nel 2003. Coordinatore scientifico: Prof. Giovanni Romano. Responsabile scientifico dell'unità di ricerca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Dip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. di Strutture dell’UNICAL: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Prof. Domenico Bruno.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Titolo: "Strutture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in calcestruzzo ad alte prestazioni: frattura, danneggiamento e tecniche di rinforzo".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Progetto di ricerca interuniversitaria MURST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"Calcestruzzi ad Alte Prestazioni: Metodologie di Calcolo e di Progetto ed Aspetti Normativi" cofinanziato nel 2001. Coordinatore scientifico: Prof. Giovanni Romano. Responsabile scientifico dell'unità di ricerca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Dip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. di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Strutture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dell’UNICAL: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Prof. Domenico Bruno.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Titolo: "Comportamento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meccanico di elementi strutturali in calcestruzzi speciali armati: indagine teorico-sperimentale".</a:t>
            </a:r>
          </a:p>
        </p:txBody>
      </p:sp>
      <p:pic>
        <p:nvPicPr>
          <p:cNvPr id="16" name="Immagine 15" descr="marchio dip strutture"/>
          <p:cNvPicPr/>
          <p:nvPr/>
        </p:nvPicPr>
        <p:blipFill rotWithShape="1">
          <a:blip r:embed="rId4" cstate="print"/>
          <a:srcRect l="-1063" t="21380" r="35307" b="19238"/>
          <a:stretch/>
        </p:blipFill>
        <p:spPr bwMode="auto">
          <a:xfrm>
            <a:off x="8062753" y="6432977"/>
            <a:ext cx="936104" cy="31342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7170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66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2679" y="112549"/>
            <a:ext cx="9036502" cy="4944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Laboratorio di Ricerca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 “Ingegneria </a:t>
            </a:r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dei Materiali e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delle Strutture”</a:t>
            </a:r>
            <a:endParaRPr lang="en-US" sz="2000" b="1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8125" y="675373"/>
            <a:ext cx="8280000" cy="9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8388504" y="620688"/>
            <a:ext cx="720000" cy="18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2/20</a:t>
            </a:r>
            <a:endParaRPr lang="it-IT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6981" y="6488668"/>
            <a:ext cx="9028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 smtClean="0"/>
              <a:t>26/09/2013 </a:t>
            </a:r>
            <a:endParaRPr lang="it-IT" sz="1100" dirty="0"/>
          </a:p>
        </p:txBody>
      </p:sp>
      <p:sp>
        <p:nvSpPr>
          <p:cNvPr id="26" name="Rettangolo 25"/>
          <p:cNvSpPr/>
          <p:nvPr/>
        </p:nvSpPr>
        <p:spPr>
          <a:xfrm>
            <a:off x="39768" y="6339670"/>
            <a:ext cx="9050448" cy="500042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98954" y="6428125"/>
            <a:ext cx="7237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Dipartimento di INGEGNERIA CIVILE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944345"/>
            <a:ext cx="672728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Spazi</a:t>
            </a:r>
          </a:p>
          <a:p>
            <a:pPr>
              <a:spcAft>
                <a:spcPts val="1800"/>
              </a:spcAft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spazio fisico a disposizione del Laboratorio di Ricerca “Ingegneria dei Materiali e delle Strutture” è di circa 180 metri quadri, ubicati su un unico livello presso il Cubo 39B, III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piano, del Dipartimento di Ingegneria Civile.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Tale spazio è distribuito in tre locali adiacenti funzionalmente indipendenti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Immagine 15" descr="marchio dip strutture"/>
          <p:cNvPicPr/>
          <p:nvPr/>
        </p:nvPicPr>
        <p:blipFill rotWithShape="1">
          <a:blip r:embed="rId4" cstate="print"/>
          <a:srcRect l="-1063" t="21380" r="35307" b="19238"/>
          <a:stretch/>
        </p:blipFill>
        <p:spPr bwMode="auto">
          <a:xfrm>
            <a:off x="8062753" y="6432977"/>
            <a:ext cx="936104" cy="3134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0" y="3800842"/>
            <a:ext cx="2843310" cy="213248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350" y="3791738"/>
            <a:ext cx="2855450" cy="214158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553" y="3791738"/>
            <a:ext cx="2855450" cy="214158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790" y="972563"/>
            <a:ext cx="1833005" cy="2444006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1025991" y="3501933"/>
            <a:ext cx="12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STANZA 1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3954421" y="3501008"/>
            <a:ext cx="12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STANZA 2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6906797" y="3506018"/>
            <a:ext cx="12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STANZA 3</a:t>
            </a:r>
          </a:p>
        </p:txBody>
      </p:sp>
    </p:spTree>
    <p:extLst>
      <p:ext uri="{BB962C8B-B14F-4D97-AF65-F5344CB8AC3E}">
        <p14:creationId xmlns:p14="http://schemas.microsoft.com/office/powerpoint/2010/main" val="9682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66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2679" y="112549"/>
            <a:ext cx="9036502" cy="4944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Laboratorio di Ricerca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 “Ingegneria </a:t>
            </a:r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dei Materiali e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delle Strutture”</a:t>
            </a:r>
            <a:endParaRPr lang="en-US" sz="2000" b="1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8125" y="675373"/>
            <a:ext cx="8280000" cy="9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8388504" y="620688"/>
            <a:ext cx="720000" cy="18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3/20</a:t>
            </a:r>
            <a:endParaRPr lang="it-IT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6981" y="6488668"/>
            <a:ext cx="9028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 smtClean="0"/>
              <a:t>26/09/2013 </a:t>
            </a:r>
            <a:endParaRPr lang="it-IT" sz="1100" dirty="0"/>
          </a:p>
        </p:txBody>
      </p:sp>
      <p:sp>
        <p:nvSpPr>
          <p:cNvPr id="26" name="Rettangolo 25"/>
          <p:cNvSpPr/>
          <p:nvPr/>
        </p:nvSpPr>
        <p:spPr>
          <a:xfrm>
            <a:off x="39768" y="6339670"/>
            <a:ext cx="9050448" cy="500042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98954" y="6428125"/>
            <a:ext cx="7237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Dipartimento di INGEGNERIA CIVILE</a:t>
            </a:r>
          </a:p>
        </p:txBody>
      </p:sp>
      <p:pic>
        <p:nvPicPr>
          <p:cNvPr id="16" name="Immagine 15" descr="marchio dip strutture"/>
          <p:cNvPicPr/>
          <p:nvPr/>
        </p:nvPicPr>
        <p:blipFill rotWithShape="1">
          <a:blip r:embed="rId4" cstate="print"/>
          <a:srcRect l="-1063" t="21380" r="35307" b="19238"/>
          <a:stretch/>
        </p:blipFill>
        <p:spPr bwMode="auto">
          <a:xfrm>
            <a:off x="8062753" y="6432977"/>
            <a:ext cx="936104" cy="3134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CasellaDiTesto 12"/>
          <p:cNvSpPr txBox="1"/>
          <p:nvPr/>
        </p:nvSpPr>
        <p:spPr>
          <a:xfrm>
            <a:off x="179512" y="944345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Attrezzature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hardware principali</a:t>
            </a:r>
            <a:endParaRPr lang="it-IT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Workstation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: n. 12 Workstation ad alte prestazioni per analisi computazionali complesse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Stampanti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: n. 3 stampanti multifunzione di rete</a:t>
            </a:r>
          </a:p>
          <a:p>
            <a:endParaRPr lang="it-IT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Principali software in dotazione</a:t>
            </a:r>
            <a:endParaRPr lang="it-IT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COMSOL Multiphysics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software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per la modellazione numerica di problemi strutturali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multifisici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SismiCAD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software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per l'analisi agli elementi finiti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ed il progetto di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strutture nuove ed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esistenti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ABAQUS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software per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l’analisi numerica agli elementi finiti di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problemi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strutturali  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3" t="14694" r="11981" b="40359"/>
          <a:stretch/>
        </p:blipFill>
        <p:spPr>
          <a:xfrm>
            <a:off x="137472" y="3255806"/>
            <a:ext cx="3178875" cy="169931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7" t="53246" r="672" b="26965"/>
          <a:stretch/>
        </p:blipFill>
        <p:spPr>
          <a:xfrm>
            <a:off x="137472" y="5018264"/>
            <a:ext cx="1080120" cy="107342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4" t="28168" r="36214" b="36132"/>
          <a:stretch/>
        </p:blipFill>
        <p:spPr>
          <a:xfrm>
            <a:off x="1211192" y="5018063"/>
            <a:ext cx="1103200" cy="107168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7" r="25292" b="14162"/>
          <a:stretch/>
        </p:blipFill>
        <p:spPr>
          <a:xfrm>
            <a:off x="3395381" y="3244506"/>
            <a:ext cx="2759232" cy="135868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34250" r="6688" b="11150"/>
          <a:stretch/>
        </p:blipFill>
        <p:spPr>
          <a:xfrm>
            <a:off x="3395382" y="4669148"/>
            <a:ext cx="2759232" cy="1420595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2" t="44028" r="1" b="1634"/>
          <a:stretch/>
        </p:blipFill>
        <p:spPr>
          <a:xfrm>
            <a:off x="6235327" y="3244507"/>
            <a:ext cx="2763530" cy="1358686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9" t="42006" r="29758" b="38833"/>
          <a:stretch/>
        </p:blipFill>
        <p:spPr>
          <a:xfrm>
            <a:off x="6235327" y="4669148"/>
            <a:ext cx="2763530" cy="142059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0" r="75576" b="6687"/>
          <a:stretch/>
        </p:blipFill>
        <p:spPr>
          <a:xfrm>
            <a:off x="2314392" y="5016829"/>
            <a:ext cx="1001955" cy="107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8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66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2679" y="112549"/>
            <a:ext cx="9036502" cy="4944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Laboratorio di Ricerca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 “Ingegneria </a:t>
            </a:r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dei Materiali e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delle Strutture”</a:t>
            </a:r>
            <a:endParaRPr lang="en-US" sz="2000" b="1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8125" y="675373"/>
            <a:ext cx="8280000" cy="9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8388504" y="620688"/>
            <a:ext cx="720000" cy="18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4/20</a:t>
            </a:r>
            <a:endParaRPr lang="it-IT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6981" y="6488668"/>
            <a:ext cx="9028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 smtClean="0"/>
              <a:t>26/09/2013 </a:t>
            </a:r>
            <a:endParaRPr lang="it-IT" sz="1100" dirty="0"/>
          </a:p>
        </p:txBody>
      </p:sp>
      <p:sp>
        <p:nvSpPr>
          <p:cNvPr id="26" name="Rettangolo 25"/>
          <p:cNvSpPr/>
          <p:nvPr/>
        </p:nvSpPr>
        <p:spPr>
          <a:xfrm>
            <a:off x="39768" y="6339670"/>
            <a:ext cx="9050448" cy="500042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98954" y="6428125"/>
            <a:ext cx="7237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Dipartimento di INGEGNERIA CIVILE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79511" y="3168577"/>
            <a:ext cx="432048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All’interno del Laboratorio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attualmente operano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n.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dottorandi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del Dottorato di Ricerca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in “Ingegneria dei Materiali e delle Strutture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” e del Dottorato di Ricerca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in “Scienze e Ingegneria dell‘Ambiente, delle Costruzioni e dell‘Energia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”;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n.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assegnisti di ricerca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contrattisti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ari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collaboratori</a:t>
            </a:r>
            <a:endParaRPr lang="it-IT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944345"/>
            <a:ext cx="8819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Le altre attività del Laboratorio di Ricerca sono: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Attività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seminariali</a:t>
            </a:r>
            <a:r>
              <a:rPr lang="it-IT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tenute da </a:t>
            </a:r>
            <a:r>
              <a:rPr lang="it-IT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visiting</a:t>
            </a:r>
            <a:r>
              <a:rPr lang="it-IT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professor  </a:t>
            </a:r>
            <a:endParaRPr lang="it-IT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Attività didattiche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per i corsi di laurea del Dipartimento di Ingegneria Civile (revisioni di elaborati progettuali, sviluppo di tesi di laurea o simulazioni numeriche ai fini didattici)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Attività di ricerca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mediante simulazioni numeriche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supporto delle attività sperimentali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condotte dal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Laboratorio Ufficiale Prove Materiali e Strutture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Immagine 15" descr="marchio dip strutture"/>
          <p:cNvPicPr/>
          <p:nvPr/>
        </p:nvPicPr>
        <p:blipFill rotWithShape="1">
          <a:blip r:embed="rId4" cstate="print"/>
          <a:srcRect l="-1063" t="21380" r="35307" b="19238"/>
          <a:stretch/>
        </p:blipFill>
        <p:spPr bwMode="auto">
          <a:xfrm>
            <a:off x="8062753" y="6432977"/>
            <a:ext cx="936104" cy="3134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34925" r="5761" b="3831"/>
          <a:stretch/>
        </p:blipFill>
        <p:spPr>
          <a:xfrm>
            <a:off x="4477679" y="3212976"/>
            <a:ext cx="455881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4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66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2679" y="112549"/>
            <a:ext cx="9036502" cy="4944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Laboratorio di Ricerca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 “Ingegneria </a:t>
            </a:r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dei Materiali e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delle Strutture”</a:t>
            </a:r>
            <a:endParaRPr lang="en-US" sz="2000" b="1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8125" y="675373"/>
            <a:ext cx="8280000" cy="9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8388504" y="620688"/>
            <a:ext cx="720000" cy="18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5/20</a:t>
            </a:r>
            <a:endParaRPr lang="it-IT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6981" y="6488668"/>
            <a:ext cx="9028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 smtClean="0"/>
              <a:t>26/09/2013 </a:t>
            </a:r>
            <a:endParaRPr lang="it-IT" sz="1100" dirty="0"/>
          </a:p>
        </p:txBody>
      </p:sp>
      <p:sp>
        <p:nvSpPr>
          <p:cNvPr id="26" name="Rettangolo 25"/>
          <p:cNvSpPr/>
          <p:nvPr/>
        </p:nvSpPr>
        <p:spPr>
          <a:xfrm>
            <a:off x="39768" y="6339670"/>
            <a:ext cx="9050448" cy="500042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98954" y="6428125"/>
            <a:ext cx="7237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Dipartimento di INGEGNERIA CIVILE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944345"/>
            <a:ext cx="534901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L’attività scientifica del Laboratorio è indirizzata prevalentemente alle seguenti tematiche:</a:t>
            </a:r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analisi del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comportamento dei materiali tradizionali ed innovativi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(problemi di danneggiamento in materiali compositi, tecniche di omogeneizzazione per materiali eterogenei, metodi multiscala, frattura, delaminazione);</a:t>
            </a:r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tudio di problematiche avanzate della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meccanica del continuo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(stabilità, biforcazione, contatto);</a:t>
            </a:r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analisi del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comportamento sismico delle strutture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e delle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tecniche di consolidamento ed adeguamento sismico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(isolamento alla base, dissipazione);</a:t>
            </a:r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tecniche avanzate di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modellazione</a:t>
            </a:r>
            <a:r>
              <a:rPr lang="it-IT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progettazione strutturale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(rinforzo strutturale, strutture realizzate con materiali compositi, strutture in muratura, opere di grandi dimensioni come ponti di grande luce, etc.).</a:t>
            </a:r>
          </a:p>
        </p:txBody>
      </p:sp>
      <p:pic>
        <p:nvPicPr>
          <p:cNvPr id="16" name="Immagine 15" descr="marchio dip strutture"/>
          <p:cNvPicPr/>
          <p:nvPr/>
        </p:nvPicPr>
        <p:blipFill rotWithShape="1">
          <a:blip r:embed="rId4" cstate="print"/>
          <a:srcRect l="-1063" t="21380" r="35307" b="19238"/>
          <a:stretch/>
        </p:blipFill>
        <p:spPr bwMode="auto">
          <a:xfrm>
            <a:off x="8062753" y="6432977"/>
            <a:ext cx="936104" cy="3134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 l="39685" t="14174" r="32716" b="8527"/>
          <a:stretch>
            <a:fillRect/>
          </a:stretch>
        </p:blipFill>
        <p:spPr bwMode="auto">
          <a:xfrm>
            <a:off x="7884368" y="3803996"/>
            <a:ext cx="980884" cy="2361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l="3533" t="9252" r="5407" b="6749"/>
          <a:stretch/>
        </p:blipFill>
        <p:spPr bwMode="auto">
          <a:xfrm>
            <a:off x="6746499" y="1057411"/>
            <a:ext cx="2133281" cy="961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4" descr="https://encrypted-tbn2.gstatic.com/images?q=tbn:ANd9GcTn7z7K7imfZSFfuZ-1No1Zrc8WaNCx_lo6ZCEnCEIjrYR3W7O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8" y="4815090"/>
            <a:ext cx="2007414" cy="1134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90000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8" cstate="print"/>
          <a:srcRect l="42081" t="7229" r="3568" b="10300"/>
          <a:stretch/>
        </p:blipFill>
        <p:spPr bwMode="auto">
          <a:xfrm>
            <a:off x="5724128" y="3239161"/>
            <a:ext cx="1728192" cy="1413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20999999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2" descr="quadarch_re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81354" y="1772816"/>
            <a:ext cx="1728192" cy="938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20999999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7" r="2768" b="5124"/>
          <a:stretch/>
        </p:blipFill>
        <p:spPr bwMode="auto">
          <a:xfrm>
            <a:off x="7020272" y="2420888"/>
            <a:ext cx="1884222" cy="1117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90000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5295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66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2679" y="112549"/>
            <a:ext cx="9036502" cy="4944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Laboratorio di Ricerca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 “Ingegneria </a:t>
            </a:r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dei Materiali e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delle Strutture”</a:t>
            </a:r>
            <a:endParaRPr lang="en-US" sz="2000" b="1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8125" y="675373"/>
            <a:ext cx="8280000" cy="9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8388504" y="620688"/>
            <a:ext cx="720000" cy="18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6/20</a:t>
            </a:r>
            <a:endParaRPr lang="it-IT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6981" y="6488668"/>
            <a:ext cx="9028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 smtClean="0"/>
              <a:t>26/09/2013 </a:t>
            </a:r>
            <a:endParaRPr lang="it-IT" sz="1100" dirty="0"/>
          </a:p>
        </p:txBody>
      </p:sp>
      <p:sp>
        <p:nvSpPr>
          <p:cNvPr id="26" name="Rettangolo 25"/>
          <p:cNvSpPr/>
          <p:nvPr/>
        </p:nvSpPr>
        <p:spPr>
          <a:xfrm>
            <a:off x="39768" y="6339670"/>
            <a:ext cx="9050448" cy="500042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98954" y="6428125"/>
            <a:ext cx="7237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Dipartimento di INGEGNERIA CIVILE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79511" y="944345"/>
            <a:ext cx="891070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Il Laboratorio ha stabilito e consolidato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negli anni un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profilo di ricerca internazionale testimoniato dai numerosi rapporti di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collaborazione scientifica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prestigiose istituzioni italiane e straniere, tra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cui: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Università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degli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tudi di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Roma Tor Vergata,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Cassino, Salerno, Padova;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Consiglio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Nazionale delle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Ricerche (CNR);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Centre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recherche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scientifique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(Francia);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Università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di Montpellier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II (Francia);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cole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Polytechnique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di Parigi (Francia);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cole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Nationale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Travaux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Publics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Etat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(Francia);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cole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Nationale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Ponts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Chaussées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(Francia);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École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Nationale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Supérieure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Techniques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Avancées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(Francia);</a:t>
            </a:r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Missouri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of Science and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Technology (USA).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All’interno del Laboratorio vengono anche svolte le attività di ricerca a supporto di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convenzioni</a:t>
            </a:r>
            <a:r>
              <a:rPr lang="it-IT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stipulate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 enti pubblici e privati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I risultati dell’attività scientifica sviluppata dai diversi docenti, ricercatori e studiosi afferenti al Laboratorio sono regolarmente oggetto di articoli su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riviste scientifiche internazionali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 capitoli di libri, presentazioni e contributi nell’ambito di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convegni nazionali e internazionali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La validità scientifica dell’attività di ricerca è comprovata dall’entrata in ruolo di dottori di ricerca, dal conseguimento di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assegni di ricerca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dal finanziamento di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progetti di ricerca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di rilevanza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nazionale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Immagine 15" descr="marchio dip strutture"/>
          <p:cNvPicPr/>
          <p:nvPr/>
        </p:nvPicPr>
        <p:blipFill rotWithShape="1">
          <a:blip r:embed="rId4" cstate="print"/>
          <a:srcRect l="-1063" t="21380" r="35307" b="19238"/>
          <a:stretch/>
        </p:blipFill>
        <p:spPr bwMode="auto">
          <a:xfrm>
            <a:off x="8062753" y="6432977"/>
            <a:ext cx="936104" cy="31342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543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66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2679" y="112549"/>
            <a:ext cx="9036502" cy="4944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Laboratorio di Ricerca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 “Ingegneria </a:t>
            </a:r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dei Materiali e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delle Strutture”</a:t>
            </a:r>
            <a:endParaRPr lang="en-US" sz="2000" b="1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8125" y="675373"/>
            <a:ext cx="8280000" cy="9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8388504" y="620688"/>
            <a:ext cx="720000" cy="18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7/20</a:t>
            </a:r>
            <a:endParaRPr lang="it-IT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6981" y="6488668"/>
            <a:ext cx="9028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 smtClean="0"/>
              <a:t>26/09/2013 </a:t>
            </a:r>
            <a:endParaRPr lang="it-IT" sz="1100" dirty="0"/>
          </a:p>
        </p:txBody>
      </p:sp>
      <p:sp>
        <p:nvSpPr>
          <p:cNvPr id="26" name="Rettangolo 25"/>
          <p:cNvSpPr/>
          <p:nvPr/>
        </p:nvSpPr>
        <p:spPr>
          <a:xfrm>
            <a:off x="39768" y="6339670"/>
            <a:ext cx="9050448" cy="500042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98954" y="6428125"/>
            <a:ext cx="7237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Dipartimento di INGEGNERIA CIVILE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79511" y="692696"/>
            <a:ext cx="8910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Il Laboratorio ha partecipato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nel 2014 e nel 2015 alla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Notte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dei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Ricercatori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allestendo i relativi poster.</a:t>
            </a:r>
          </a:p>
        </p:txBody>
      </p:sp>
      <p:pic>
        <p:nvPicPr>
          <p:cNvPr id="16" name="Immagine 15" descr="marchio dip strutture"/>
          <p:cNvPicPr/>
          <p:nvPr/>
        </p:nvPicPr>
        <p:blipFill rotWithShape="1">
          <a:blip r:embed="rId4" cstate="print"/>
          <a:srcRect l="-1063" t="21380" r="35307" b="19238"/>
          <a:stretch/>
        </p:blipFill>
        <p:spPr bwMode="auto">
          <a:xfrm>
            <a:off x="8062753" y="6432977"/>
            <a:ext cx="936104" cy="3134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5"/>
          <a:srcRect l="6871" t="11340" r="56117" b="4871"/>
          <a:stretch/>
        </p:blipFill>
        <p:spPr>
          <a:xfrm>
            <a:off x="323529" y="955000"/>
            <a:ext cx="3816424" cy="539983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6"/>
          <a:srcRect l="8263" t="11570" r="54725" b="4641"/>
          <a:stretch/>
        </p:blipFill>
        <p:spPr>
          <a:xfrm>
            <a:off x="4788024" y="977248"/>
            <a:ext cx="3816424" cy="539983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 rot="16200000">
            <a:off x="-614155" y="3790619"/>
            <a:ext cx="1637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Edizione 2014</a:t>
            </a:r>
          </a:p>
        </p:txBody>
      </p:sp>
      <p:sp>
        <p:nvSpPr>
          <p:cNvPr id="14" name="CasellaDiTesto 13"/>
          <p:cNvSpPr txBox="1"/>
          <p:nvPr/>
        </p:nvSpPr>
        <p:spPr>
          <a:xfrm rot="16200000">
            <a:off x="3871826" y="3799139"/>
            <a:ext cx="1637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Edizione 2015</a:t>
            </a:r>
          </a:p>
        </p:txBody>
      </p:sp>
    </p:spTree>
    <p:extLst>
      <p:ext uri="{BB962C8B-B14F-4D97-AF65-F5344CB8AC3E}">
        <p14:creationId xmlns:p14="http://schemas.microsoft.com/office/powerpoint/2010/main" val="41000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66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2679" y="112549"/>
            <a:ext cx="9036502" cy="4944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Laboratorio di Ricerca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 “Ingegneria </a:t>
            </a:r>
            <a:r>
              <a:rPr lang="it-IT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dei Materiali e </a:t>
            </a:r>
            <a:r>
              <a:rPr lang="it-IT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delle Strutture”</a:t>
            </a:r>
            <a:endParaRPr lang="en-US" sz="2000" b="1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8125" y="675373"/>
            <a:ext cx="8280000" cy="9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8388504" y="620688"/>
            <a:ext cx="720000" cy="180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8/20</a:t>
            </a:r>
            <a:endParaRPr lang="it-IT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6981" y="6488668"/>
            <a:ext cx="9028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 smtClean="0"/>
              <a:t>26/09/2013 </a:t>
            </a:r>
            <a:endParaRPr lang="it-IT" sz="1100" dirty="0"/>
          </a:p>
        </p:txBody>
      </p:sp>
      <p:sp>
        <p:nvSpPr>
          <p:cNvPr id="26" name="Rettangolo 25"/>
          <p:cNvSpPr/>
          <p:nvPr/>
        </p:nvSpPr>
        <p:spPr>
          <a:xfrm>
            <a:off x="39768" y="6339670"/>
            <a:ext cx="9050448" cy="500042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98954" y="6428125"/>
            <a:ext cx="7237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Dipartimento di INGEGNERIA CIVILE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79511" y="944345"/>
            <a:ext cx="896448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Docenti</a:t>
            </a:r>
            <a:r>
              <a:rPr lang="it-IT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ricercatori</a:t>
            </a:r>
            <a:r>
              <a:rPr lang="it-IT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afferenti al Laboratorio di Ricerca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di “Ingegneria dei Materiali e delle Strutture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S.S.D. ICAR/08 (Scienza delle Costruzioni):</a:t>
            </a:r>
          </a:p>
          <a:p>
            <a:pPr marL="1257300" lvl="2" indent="-342900">
              <a:buFont typeface="+mj-lt"/>
              <a:buAutoNum type="arabicParenR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Prof. Domenico BRUNO (Professore Ordinario)</a:t>
            </a:r>
          </a:p>
          <a:p>
            <a:pPr marL="1257300" lvl="2" indent="-342900">
              <a:buFont typeface="+mj-lt"/>
              <a:buAutoNum type="arabicParenR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Prof. Renato Sante OLIVITO (Professore Ordinario)</a:t>
            </a:r>
          </a:p>
          <a:p>
            <a:pPr marL="1257300" lvl="2" indent="-342900">
              <a:buFont typeface="+mj-lt"/>
              <a:buAutoNum type="arabicParenR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Prof. Fabrizio GRECO (Professore Associato)</a:t>
            </a:r>
          </a:p>
          <a:p>
            <a:pPr marL="1257300" lvl="2" indent="-342900">
              <a:buFont typeface="+mj-lt"/>
              <a:buAutoNum type="arabicParenR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Prof. Paolo LONETTI (Professore Associato)</a:t>
            </a:r>
          </a:p>
          <a:p>
            <a:pPr marL="1257300" lvl="2" indent="-342900">
              <a:buFont typeface="+mj-lt"/>
              <a:buAutoNum type="arabicParenR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Ing. Paolo NEVONE BLASI (Ricercatore)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S.S.D.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ICAR/09 (Tecnica delle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Costruzioni):</a:t>
            </a:r>
          </a:p>
          <a:p>
            <a:pPr marL="1257300" lvl="2" indent="-342900">
              <a:buFont typeface="+mj-lt"/>
              <a:buAutoNum type="arabicParenR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Prof. Giuseppe SPADEA (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Professore Ordinario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257300" lvl="2" indent="-342900">
              <a:buFont typeface="+mj-lt"/>
              <a:buAutoNum type="arabicParenR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Prof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. Alfonso VULCANO (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Professore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Ordinario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257300" lvl="2" indent="-342900">
              <a:buFont typeface="+mj-lt"/>
              <a:buAutoNum type="arabicParenR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Prof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. Vincenzo COLOTTI (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Professore Associato)</a:t>
            </a:r>
          </a:p>
          <a:p>
            <a:pPr marL="1257300" lvl="2" indent="-342900">
              <a:buFont typeface="+mj-lt"/>
              <a:buAutoNum type="arabicParenR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Prof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. Luciano OMBRES (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Professore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Associato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257300" lvl="2" indent="-342900">
              <a:buFont typeface="+mj-lt"/>
              <a:buAutoNum type="arabicParenR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. Francesco BENCARDINO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(Ricercatore)</a:t>
            </a:r>
          </a:p>
          <a:p>
            <a:pPr marL="1257300" lvl="2" indent="-342900">
              <a:spcAft>
                <a:spcPts val="1200"/>
              </a:spcAft>
              <a:buFont typeface="+mj-lt"/>
              <a:buAutoNum type="arabicParenR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. Fabio MAZZA (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Ricercatore)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Dottorandi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assegnisti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contrattisti</a:t>
            </a:r>
            <a:r>
              <a:rPr lang="it-IT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collaboratori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n. 1 studenti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del dottorato in “Ingegneria dei Materiali e delle Strutture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n. 7 studenti del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dottorato in “Scienze e ingegneria dell’ambiente, delle costruzioni e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dell’energia”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. 1 studenti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del dottorato in “Ingegneria Civile ed Industriale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n. 2 assegnisti di ricerca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n. 2 contrattisti di ricerca + n. 2 collaboratori</a:t>
            </a:r>
          </a:p>
        </p:txBody>
      </p:sp>
      <p:pic>
        <p:nvPicPr>
          <p:cNvPr id="16" name="Immagine 15" descr="marchio dip strutture"/>
          <p:cNvPicPr/>
          <p:nvPr/>
        </p:nvPicPr>
        <p:blipFill rotWithShape="1">
          <a:blip r:embed="rId4" cstate="print"/>
          <a:srcRect l="-1063" t="21380" r="35307" b="19238"/>
          <a:stretch/>
        </p:blipFill>
        <p:spPr bwMode="auto">
          <a:xfrm>
            <a:off x="8062753" y="6432977"/>
            <a:ext cx="936104" cy="31342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607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2098</Words>
  <Application>Microsoft Office PowerPoint</Application>
  <PresentationFormat>Presentazione su schermo (4:3)</PresentationFormat>
  <Paragraphs>211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</dc:creator>
  <cp:lastModifiedBy>Utente</cp:lastModifiedBy>
  <cp:revision>262</cp:revision>
  <dcterms:created xsi:type="dcterms:W3CDTF">2013-09-20T14:34:18Z</dcterms:created>
  <dcterms:modified xsi:type="dcterms:W3CDTF">2016-03-07T09:42:39Z</dcterms:modified>
</cp:coreProperties>
</file>